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57" r:id="rId3"/>
    <p:sldId id="276" r:id="rId4"/>
    <p:sldId id="290" r:id="rId5"/>
    <p:sldId id="303" r:id="rId6"/>
    <p:sldId id="304" r:id="rId7"/>
    <p:sldId id="306" r:id="rId8"/>
    <p:sldId id="305" r:id="rId9"/>
    <p:sldId id="307" r:id="rId10"/>
    <p:sldId id="308" r:id="rId11"/>
    <p:sldId id="309" r:id="rId12"/>
    <p:sldId id="310" r:id="rId13"/>
    <p:sldId id="311" r:id="rId14"/>
    <p:sldId id="312" r:id="rId15"/>
    <p:sldId id="291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32" r:id="rId24"/>
    <p:sldId id="334" r:id="rId25"/>
    <p:sldId id="338" r:id="rId26"/>
    <p:sldId id="344" r:id="rId27"/>
    <p:sldId id="341" r:id="rId28"/>
    <p:sldId id="343" r:id="rId29"/>
    <p:sldId id="335" r:id="rId30"/>
    <p:sldId id="336" r:id="rId31"/>
    <p:sldId id="337" r:id="rId32"/>
    <p:sldId id="340" r:id="rId33"/>
    <p:sldId id="333" r:id="rId34"/>
    <p:sldId id="345" r:id="rId35"/>
    <p:sldId id="347" r:id="rId36"/>
    <p:sldId id="357" r:id="rId37"/>
    <p:sldId id="348" r:id="rId38"/>
    <p:sldId id="346" r:id="rId39"/>
    <p:sldId id="349" r:id="rId40"/>
    <p:sldId id="350" r:id="rId41"/>
    <p:sldId id="366" r:id="rId42"/>
    <p:sldId id="352" r:id="rId43"/>
    <p:sldId id="351" r:id="rId44"/>
    <p:sldId id="353" r:id="rId45"/>
    <p:sldId id="363" r:id="rId46"/>
    <p:sldId id="364" r:id="rId47"/>
    <p:sldId id="300" r:id="rId48"/>
    <p:sldId id="323" r:id="rId49"/>
    <p:sldId id="324" r:id="rId50"/>
    <p:sldId id="325" r:id="rId51"/>
    <p:sldId id="354" r:id="rId52"/>
    <p:sldId id="355" r:id="rId53"/>
    <p:sldId id="358" r:id="rId54"/>
    <p:sldId id="356" r:id="rId55"/>
    <p:sldId id="326" r:id="rId56"/>
    <p:sldId id="359" r:id="rId57"/>
    <p:sldId id="360" r:id="rId58"/>
    <p:sldId id="327" r:id="rId59"/>
    <p:sldId id="329" r:id="rId60"/>
    <p:sldId id="330" r:id="rId61"/>
    <p:sldId id="331" r:id="rId62"/>
    <p:sldId id="365" r:id="rId63"/>
    <p:sldId id="362" r:id="rId64"/>
    <p:sldId id="339" r:id="rId65"/>
    <p:sldId id="361" r:id="rId66"/>
    <p:sldId id="367" r:id="rId67"/>
    <p:sldId id="275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487" autoAdjust="0"/>
  </p:normalViewPr>
  <p:slideViewPr>
    <p:cSldViewPr snapToGrid="0" showGuides="1">
      <p:cViewPr>
        <p:scale>
          <a:sx n="75" d="100"/>
          <a:sy n="75" d="100"/>
        </p:scale>
        <p:origin x="669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9FF5D-8E13-409C-8A3B-3CAA2F335414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8914D-C9A4-4D2A-94EE-AAE2BA9BF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19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clear</a:t>
            </a:r>
          </a:p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theta = 120</a:t>
            </a:r>
          </a:p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x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(0,80)</a:t>
            </a:r>
          </a:p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y = (cos(x/180*pi)-cos(theta/360*pi))/(cos(theta/720*pi)-cos(theta/360*pi))</a:t>
            </a:r>
          </a:p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plot(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  <a:latin typeface="Menlo"/>
              </a:rPr>
              <a:t>x,y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)</a:t>
            </a:r>
          </a:p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hold </a:t>
            </a:r>
            <a:r>
              <a:rPr lang="en-US" altLang="zh-CN" b="0" i="0" u="none" strike="noStrike" dirty="0">
                <a:solidFill>
                  <a:srgbClr val="A020F0"/>
                </a:solidFill>
                <a:effectLst/>
                <a:latin typeface="Menlo"/>
              </a:rPr>
              <a:t>on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Menlo"/>
            </a:endParaRPr>
          </a:p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y2 = min(y, 1)</a:t>
            </a:r>
          </a:p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y2 = max(y2, 0)</a:t>
            </a:r>
          </a:p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plot(x, y2)</a:t>
            </a:r>
          </a:p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enlo"/>
              </a:rPr>
              <a:t>hold </a:t>
            </a:r>
            <a:r>
              <a:rPr lang="en-US" altLang="zh-CN" b="0" i="0" u="none" strike="noStrike" dirty="0">
                <a:solidFill>
                  <a:srgbClr val="A020F0"/>
                </a:solidFill>
                <a:effectLst/>
                <a:latin typeface="Menlo"/>
              </a:rPr>
              <a:t>off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8914D-C9A4-4D2A-94EE-AAE2BA9BF0E8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8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804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49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22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43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981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32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05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0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926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26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4137D07-DB3A-4963-AF8D-2045F171D058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FDB3E9D-6FD7-4016-A302-01EBCC18C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75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grammersought.com/article/62328138172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paste.ubuntu.com/p/JRMgVrTFN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lighting-and-rendering?uv=5.x" TargetMode="External"/><Relationship Id="rId7" Type="http://schemas.openxmlformats.org/officeDocument/2006/relationships/hyperlink" Target="https://docs.unity3d.com/Manual/LightingOverview.html" TargetMode="External"/><Relationship Id="rId2" Type="http://schemas.openxmlformats.org/officeDocument/2006/relationships/hyperlink" Target="https://www.gamasutra.com/blogs/PiotrSobolewski/20160531/273912/How_To_Choose_Between_Forward_or_Deferred_Rendering_Paths_in_Unity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libili.com/read/cv10302750" TargetMode="External"/><Relationship Id="rId5" Type="http://schemas.openxmlformats.org/officeDocument/2006/relationships/hyperlink" Target="https://catlikecoding.com/unity/tutorials/rendering/part-13/" TargetMode="External"/><Relationship Id="rId4" Type="http://schemas.openxmlformats.org/officeDocument/2006/relationships/hyperlink" Target="https://catlikecoding.com/unity/tutorials/rendering/part-5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77043332" TargetMode="External"/><Relationship Id="rId2" Type="http://schemas.openxmlformats.org/officeDocument/2006/relationships/hyperlink" Target="https://github.com/MaxwellGengYF/Unity-Deferred-Lighting-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uanlan.zhihu.com/p/27857652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A0632-C999-4D66-A2DC-712DDE64F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5" y="758952"/>
            <a:ext cx="10324763" cy="2030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dirty="0">
                <a:latin typeface="Bahnschrift SemiBold Condensed" panose="020B0502040204020203" pitchFamily="34" charset="0"/>
              </a:rPr>
              <a:t>Shader – Lighting</a:t>
            </a:r>
            <a:endParaRPr lang="zh-CN" alt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9CB4E29B-61E6-46B4-8BCE-F2D902ADC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5347"/>
            <a:ext cx="9576618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 err="1">
                <a:latin typeface="Bell MT" panose="02020503060305020303" pitchFamily="18" charset="0"/>
              </a:rPr>
              <a:t>LittleRewriter</a:t>
            </a:r>
            <a:endParaRPr lang="en-US" altLang="zh-CN" sz="3200" dirty="0">
              <a:latin typeface="Bell MT" panose="02020503060305020303" pitchFamily="18" charset="0"/>
            </a:endParaRPr>
          </a:p>
          <a:p>
            <a:pPr algn="r"/>
            <a:r>
              <a:rPr lang="en-US" altLang="zh-CN" sz="3200">
                <a:latin typeface="Bell MT" panose="02020503060305020303" pitchFamily="18" charset="0"/>
              </a:rPr>
              <a:t>2021/07/24</a:t>
            </a:r>
            <a:endParaRPr lang="zh-CN" altLang="en-US" sz="32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7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B4C3C-5218-4457-9B45-4A83A354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747DDE-77CA-4D7E-999B-EDDB3269E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从光线的弹射而来</a:t>
            </a:r>
            <a:endParaRPr lang="en-US" altLang="zh-CN" dirty="0"/>
          </a:p>
          <a:p>
            <a:r>
              <a:rPr lang="zh-CN" altLang="en-US" dirty="0"/>
              <a:t>间接光照</a:t>
            </a:r>
            <a:endParaRPr lang="en-US" altLang="zh-CN" dirty="0"/>
          </a:p>
          <a:p>
            <a:r>
              <a:rPr lang="zh-CN" altLang="en-US" dirty="0"/>
              <a:t>朴素想法：设定一个常数</a:t>
            </a:r>
            <a:endParaRPr lang="en-US" altLang="zh-CN" dirty="0"/>
          </a:p>
          <a:p>
            <a:r>
              <a:rPr lang="en-US" altLang="zh-CN" dirty="0"/>
              <a:t>RSM/LPV/SSAO/SSDO/SSR</a:t>
            </a:r>
          </a:p>
          <a:p>
            <a:r>
              <a:rPr lang="en-US" altLang="zh-CN" dirty="0" err="1"/>
              <a:t>LightingMap+LightingProbe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UNITY_LIGHTMODEL_AMBIENT</a:t>
            </a:r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https://www.programmersought.com/article/62328138172/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618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3C6B3-562A-48FB-800B-E8A7EFF0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Setting : AMBIENT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59B7B9-F31D-45C8-9C1B-980EEC565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5BEC1D-4A71-41FF-BBCC-6EFC3930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28800"/>
            <a:ext cx="5981507" cy="40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3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7E084-21AA-45ED-8696-4EEF33BD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漫反射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8D81E2-BFD1-4F28-AFB6-80A8CB62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9" y="2062102"/>
            <a:ext cx="6706536" cy="406774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F682573-5456-4929-937A-7D220A2F1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0" y="1828800"/>
            <a:ext cx="2816352" cy="4351337"/>
          </a:xfrm>
        </p:spPr>
        <p:txBody>
          <a:bodyPr/>
          <a:lstStyle/>
          <a:p>
            <a:r>
              <a:rPr lang="zh-CN" altLang="en-US" dirty="0"/>
              <a:t>两个极端：</a:t>
            </a:r>
            <a:endParaRPr lang="en-US" altLang="zh-CN" dirty="0"/>
          </a:p>
          <a:p>
            <a:r>
              <a:rPr lang="zh-CN" altLang="en-US" dirty="0"/>
              <a:t>平面绝对粗糙，任意方向入射的光线出射方向均匀分布</a:t>
            </a:r>
            <a:endParaRPr lang="en-US" altLang="zh-CN" dirty="0"/>
          </a:p>
          <a:p>
            <a:r>
              <a:rPr lang="zh-CN" altLang="en-US" dirty="0"/>
              <a:t>平面绝对光滑，光线发生镜面反射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两种成分都进行考虑！</a:t>
            </a:r>
          </a:p>
        </p:txBody>
      </p:sp>
    </p:spTree>
    <p:extLst>
      <p:ext uri="{BB962C8B-B14F-4D97-AF65-F5344CB8AC3E}">
        <p14:creationId xmlns:p14="http://schemas.microsoft.com/office/powerpoint/2010/main" val="414618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4E422-DC8E-4ADD-AEA7-43237C7C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29" y="284210"/>
            <a:ext cx="9692640" cy="1325562"/>
          </a:xfrm>
        </p:spPr>
        <p:txBody>
          <a:bodyPr/>
          <a:lstStyle/>
          <a:p>
            <a:r>
              <a:rPr lang="zh-CN" altLang="en-US" dirty="0"/>
              <a:t>漫反射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97F2447-8470-466D-B353-7809C8B14B69}"/>
                  </a:ext>
                </a:extLst>
              </p:cNvPr>
              <p:cNvSpPr txBox="1"/>
              <p:nvPr/>
            </p:nvSpPr>
            <p:spPr>
              <a:xfrm>
                <a:off x="3523129" y="2008991"/>
                <a:ext cx="331335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(0, 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97F2447-8470-466D-B353-7809C8B14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129" y="2008991"/>
                <a:ext cx="331335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62AA115-2A05-40B6-B5EF-0DB0784A3C4B}"/>
              </a:ext>
            </a:extLst>
          </p:cNvPr>
          <p:cNvSpPr txBox="1"/>
          <p:nvPr/>
        </p:nvSpPr>
        <p:spPr>
          <a:xfrm>
            <a:off x="4206240" y="2942216"/>
            <a:ext cx="89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光线颜色变量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FDF8F1-1E74-41D3-A7A7-5CDFC09CC5F0}"/>
              </a:ext>
            </a:extLst>
          </p:cNvPr>
          <p:cNvSpPr txBox="1"/>
          <p:nvPr/>
        </p:nvSpPr>
        <p:spPr>
          <a:xfrm>
            <a:off x="5203115" y="2942215"/>
            <a:ext cx="89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法线方向向量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E38CD-3D7F-4EC1-ADEC-84A9F95A75EC}"/>
              </a:ext>
            </a:extLst>
          </p:cNvPr>
          <p:cNvSpPr txBox="1"/>
          <p:nvPr/>
        </p:nvSpPr>
        <p:spPr>
          <a:xfrm>
            <a:off x="6390041" y="2942214"/>
            <a:ext cx="89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光线传输方向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2BC0610-BA9F-4090-9B29-BDC7285EB2B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652682" y="2495774"/>
            <a:ext cx="1" cy="446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1AE6E6C-B148-4A81-A155-6480AA4B79C8}"/>
              </a:ext>
            </a:extLst>
          </p:cNvPr>
          <p:cNvCxnSpPr>
            <a:cxnSpLocks/>
          </p:cNvCxnSpPr>
          <p:nvPr/>
        </p:nvCxnSpPr>
        <p:spPr>
          <a:xfrm flipH="1">
            <a:off x="5649557" y="2439878"/>
            <a:ext cx="353210" cy="47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B5D1638-78E7-4B54-A158-BCA90930B60F}"/>
              </a:ext>
            </a:extLst>
          </p:cNvPr>
          <p:cNvCxnSpPr>
            <a:cxnSpLocks/>
          </p:cNvCxnSpPr>
          <p:nvPr/>
        </p:nvCxnSpPr>
        <p:spPr>
          <a:xfrm>
            <a:off x="6481481" y="2439878"/>
            <a:ext cx="355003" cy="47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1066D17-DB5D-4823-9770-C9B6D27AB2BF}"/>
              </a:ext>
            </a:extLst>
          </p:cNvPr>
          <p:cNvSpPr txBox="1"/>
          <p:nvPr/>
        </p:nvSpPr>
        <p:spPr>
          <a:xfrm>
            <a:off x="411054" y="249577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Lambert’s Law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925EBC-E80B-4771-915A-AF6D2DD828C0}"/>
              </a:ext>
            </a:extLst>
          </p:cNvPr>
          <p:cNvSpPr txBox="1"/>
          <p:nvPr/>
        </p:nvSpPr>
        <p:spPr>
          <a:xfrm>
            <a:off x="411054" y="4692127"/>
            <a:ext cx="245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Half Lambert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73523E-F719-4B35-9740-044B12C4D9F9}"/>
                  </a:ext>
                </a:extLst>
              </p:cNvPr>
              <p:cNvSpPr txBox="1"/>
              <p:nvPr/>
            </p:nvSpPr>
            <p:spPr>
              <a:xfrm>
                <a:off x="3523128" y="4738293"/>
                <a:ext cx="3313355" cy="806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D73523E-F719-4B35-9740-044B12C4D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128" y="4738293"/>
                <a:ext cx="3313355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93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F98D2-B0A4-48F8-B3E0-750840ED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高光反射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C60133-4397-45F8-9D7F-A56F2826ACCC}"/>
                  </a:ext>
                </a:extLst>
              </p:cNvPr>
              <p:cNvSpPr txBox="1"/>
              <p:nvPr/>
            </p:nvSpPr>
            <p:spPr>
              <a:xfrm>
                <a:off x="2614108" y="2078916"/>
                <a:ext cx="331335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C60133-4397-45F8-9D7F-A56F2826A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108" y="2078916"/>
                <a:ext cx="331335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26F8191-48D9-4A19-BDF1-8958350C416B}"/>
              </a:ext>
            </a:extLst>
          </p:cNvPr>
          <p:cNvSpPr txBox="1"/>
          <p:nvPr/>
        </p:nvSpPr>
        <p:spPr>
          <a:xfrm>
            <a:off x="3297219" y="3012141"/>
            <a:ext cx="89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光线颜色变量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EC7CC5-1D2B-416E-AD2E-BA149FA7407C}"/>
              </a:ext>
            </a:extLst>
          </p:cNvPr>
          <p:cNvSpPr txBox="1"/>
          <p:nvPr/>
        </p:nvSpPr>
        <p:spPr>
          <a:xfrm>
            <a:off x="4294094" y="3012140"/>
            <a:ext cx="89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观察方向向量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6D227-2AF2-48AC-A4D8-28A930C95B2F}"/>
              </a:ext>
            </a:extLst>
          </p:cNvPr>
          <p:cNvSpPr txBox="1"/>
          <p:nvPr/>
        </p:nvSpPr>
        <p:spPr>
          <a:xfrm>
            <a:off x="5126017" y="3012139"/>
            <a:ext cx="89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反射方向向量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9868B4F-7E25-4257-AB21-6603016A43A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743661" y="2565699"/>
            <a:ext cx="1" cy="446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3182519-FFDF-4B15-A099-9172EC9642C4}"/>
              </a:ext>
            </a:extLst>
          </p:cNvPr>
          <p:cNvCxnSpPr>
            <a:cxnSpLocks/>
          </p:cNvCxnSpPr>
          <p:nvPr/>
        </p:nvCxnSpPr>
        <p:spPr>
          <a:xfrm flipH="1">
            <a:off x="4740536" y="2509803"/>
            <a:ext cx="353210" cy="47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8AB3E02-A0BE-4781-B720-0037A2EBEBD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72460" y="2509803"/>
            <a:ext cx="0" cy="502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3DF7A79-7BC1-4B72-B0D2-0DCA613EBED2}"/>
              </a:ext>
            </a:extLst>
          </p:cNvPr>
          <p:cNvSpPr txBox="1"/>
          <p:nvPr/>
        </p:nvSpPr>
        <p:spPr>
          <a:xfrm>
            <a:off x="6122892" y="3012139"/>
            <a:ext cx="89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光泽度常数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9BDD97C-9F66-4799-A0E6-CF8CB78E7562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925669" y="2509803"/>
            <a:ext cx="643666" cy="502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2BA662D-A5E0-4E9C-8550-902FF32919DD}"/>
              </a:ext>
            </a:extLst>
          </p:cNvPr>
          <p:cNvSpPr/>
          <p:nvPr/>
        </p:nvSpPr>
        <p:spPr>
          <a:xfrm>
            <a:off x="341019" y="2327255"/>
            <a:ext cx="16642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Phong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620A36D-AE39-4D6D-9B68-08F6D65394A6}"/>
                  </a:ext>
                </a:extLst>
              </p:cNvPr>
              <p:cNvSpPr txBox="1"/>
              <p:nvPr/>
            </p:nvSpPr>
            <p:spPr>
              <a:xfrm>
                <a:off x="2544987" y="4389124"/>
                <a:ext cx="331335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620A36D-AE39-4D6D-9B68-08F6D6539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987" y="4389124"/>
                <a:ext cx="331335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9C11BFD6-ECA3-42FE-A7CC-75745AB01873}"/>
              </a:ext>
            </a:extLst>
          </p:cNvPr>
          <p:cNvSpPr txBox="1"/>
          <p:nvPr/>
        </p:nvSpPr>
        <p:spPr>
          <a:xfrm>
            <a:off x="3228098" y="5322349"/>
            <a:ext cx="89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光线颜色变量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EBE517-BCE5-45EE-BA2F-C89F2E01DAC7}"/>
              </a:ext>
            </a:extLst>
          </p:cNvPr>
          <p:cNvSpPr txBox="1"/>
          <p:nvPr/>
        </p:nvSpPr>
        <p:spPr>
          <a:xfrm>
            <a:off x="4224973" y="5322348"/>
            <a:ext cx="89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法线方向向量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4C46B22-E70F-44DC-A8FE-C2085BD53479}"/>
              </a:ext>
            </a:extLst>
          </p:cNvPr>
          <p:cNvSpPr txBox="1"/>
          <p:nvPr/>
        </p:nvSpPr>
        <p:spPr>
          <a:xfrm>
            <a:off x="5056896" y="5322347"/>
            <a:ext cx="89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半长向量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D25F36B-AB70-4767-8663-CFDA4FF0B133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674540" y="4875907"/>
            <a:ext cx="1" cy="446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31ED8A5-3914-4EC1-99C2-87021DB4CDE1}"/>
              </a:ext>
            </a:extLst>
          </p:cNvPr>
          <p:cNvCxnSpPr>
            <a:cxnSpLocks/>
          </p:cNvCxnSpPr>
          <p:nvPr/>
        </p:nvCxnSpPr>
        <p:spPr>
          <a:xfrm flipH="1">
            <a:off x="4671415" y="4820011"/>
            <a:ext cx="353210" cy="47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BD4B9F7-905D-4875-AB72-21A39A0EA01E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503339" y="4820011"/>
            <a:ext cx="0" cy="502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8A4A036-7248-4E15-853D-66C0DAEADCC4}"/>
              </a:ext>
            </a:extLst>
          </p:cNvPr>
          <p:cNvSpPr txBox="1"/>
          <p:nvPr/>
        </p:nvSpPr>
        <p:spPr>
          <a:xfrm>
            <a:off x="6053771" y="5322347"/>
            <a:ext cx="89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光泽度常数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2BD0596-CF8A-43CD-9C3A-8A6ED0D6BA2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856548" y="4820011"/>
            <a:ext cx="643666" cy="502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E417B68-C2D0-4D81-A688-79E6489F97FE}"/>
              </a:ext>
            </a:extLst>
          </p:cNvPr>
          <p:cNvSpPr/>
          <p:nvPr/>
        </p:nvSpPr>
        <p:spPr>
          <a:xfrm>
            <a:off x="352851" y="4637463"/>
            <a:ext cx="15023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Blinn: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2523970-0DD7-4DE0-A3D7-75407084D752}"/>
                  </a:ext>
                </a:extLst>
              </p:cNvPr>
              <p:cNvSpPr txBox="1"/>
              <p:nvPr/>
            </p:nvSpPr>
            <p:spPr>
              <a:xfrm>
                <a:off x="7401257" y="2164744"/>
                <a:ext cx="22809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2523970-0DD7-4DE0-A3D7-75407084D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57" y="2164744"/>
                <a:ext cx="2280945" cy="369332"/>
              </a:xfrm>
              <a:prstGeom prst="rect">
                <a:avLst/>
              </a:prstGeom>
              <a:blipFill>
                <a:blip r:embed="rId4"/>
                <a:stretch>
                  <a:fillRect l="-802" r="-2941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14BF845-498B-420D-8388-AA2D5F7DD82D}"/>
                  </a:ext>
                </a:extLst>
              </p:cNvPr>
              <p:cNvSpPr txBox="1"/>
              <p:nvPr/>
            </p:nvSpPr>
            <p:spPr>
              <a:xfrm>
                <a:off x="7332138" y="4197952"/>
                <a:ext cx="1720471" cy="787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14BF845-498B-420D-8388-AA2D5F7DD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138" y="4197952"/>
                <a:ext cx="1720471" cy="7879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片 29">
            <a:extLst>
              <a:ext uri="{FF2B5EF4-FFF2-40B4-BE49-F238E27FC236}">
                <a16:creationId xmlns:a16="http://schemas.microsoft.com/office/drawing/2014/main" id="{315C45F0-DD4B-4D84-B1DC-2E8658992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767" y="2665829"/>
            <a:ext cx="3057952" cy="140037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CDDAB99-58E3-4ECB-8D71-B7A3B6389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450" y="5071179"/>
            <a:ext cx="3273681" cy="14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9BED1A-0485-4CD5-84D9-9E1C7F73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 </a:t>
            </a:r>
            <a:r>
              <a:rPr lang="en-US" altLang="zh-CN" dirty="0"/>
              <a:t>– </a:t>
            </a:r>
            <a:r>
              <a:rPr lang="zh-CN" altLang="en-US" dirty="0"/>
              <a:t>光照的实现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E3475B-F2DB-4E34-896B-871B6E1A3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30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A66DF7-88E4-4495-AC72-CC59324C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前向渲染中的光照变量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AB35878-D52E-4B80-8943-DD6CE902B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6071051"/>
              </p:ext>
            </p:extLst>
          </p:nvPr>
        </p:nvGraphicFramePr>
        <p:xfrm>
          <a:off x="1262063" y="1828800"/>
          <a:ext cx="8594723" cy="352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236">
                  <a:extLst>
                    <a:ext uri="{9D8B030D-6E8A-4147-A177-3AD203B41FA5}">
                      <a16:colId xmlns:a16="http://schemas.microsoft.com/office/drawing/2014/main" val="2580357102"/>
                    </a:ext>
                  </a:extLst>
                </a:gridCol>
                <a:gridCol w="1048870">
                  <a:extLst>
                    <a:ext uri="{9D8B030D-6E8A-4147-A177-3AD203B41FA5}">
                      <a16:colId xmlns:a16="http://schemas.microsoft.com/office/drawing/2014/main" val="1552601593"/>
                    </a:ext>
                  </a:extLst>
                </a:gridCol>
                <a:gridCol w="4870617">
                  <a:extLst>
                    <a:ext uri="{9D8B030D-6E8A-4147-A177-3AD203B41FA5}">
                      <a16:colId xmlns:a16="http://schemas.microsoft.com/office/drawing/2014/main" val="513716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1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_LightColor0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fixed4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灯光颜色乘上亮度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92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_WorldSpaceLightPos0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平行光</a:t>
                      </a:r>
                      <a:r>
                        <a:rPr lang="en-US" altLang="zh-CN" dirty="0"/>
                        <a:t>: (</a:t>
                      </a:r>
                      <a:r>
                        <a:rPr lang="zh-CN" altLang="en-US" dirty="0"/>
                        <a:t>平行光方向</a:t>
                      </a:r>
                      <a:r>
                        <a:rPr lang="en-US" altLang="zh-CN" dirty="0"/>
                        <a:t>, 0)</a:t>
                      </a:r>
                    </a:p>
                    <a:p>
                      <a:r>
                        <a:rPr lang="zh-CN" altLang="en-US" dirty="0"/>
                        <a:t>其它光</a:t>
                      </a:r>
                      <a:r>
                        <a:rPr lang="en-US" altLang="zh-CN" dirty="0"/>
                        <a:t>: (</a:t>
                      </a:r>
                      <a:r>
                        <a:rPr lang="zh-CN" altLang="en-US" dirty="0"/>
                        <a:t>光源位置</a:t>
                      </a:r>
                      <a:r>
                        <a:rPr lang="en-US" altLang="zh-CN" dirty="0"/>
                        <a:t>, 1)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603557"/>
                  </a:ext>
                </a:extLst>
              </a:tr>
              <a:tr h="484393">
                <a:tc>
                  <a:txBody>
                    <a:bodyPr/>
                    <a:lstStyle/>
                    <a:p>
                      <a:r>
                        <a:rPr lang="en-US" altLang="zh-CN" dirty="0"/>
                        <a:t>_LightMatrix0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float4x4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世界到灯光的变换矩阵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81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unity_4LightPosX0,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unity_4LightPosY0,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unity_4LightPosZ0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float4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前四个非重要点光源在世界空间的位置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27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unity_4LightAtten0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float4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前四个非重要点光源的衰减系数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90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unity_LightColor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half4[4]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前四个非重要点光源的颜色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174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273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DCFB8-3AFE-43AA-AF2C-F16CD133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Lambert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AE7637-18C9-40E1-AEF0-F6FAE726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22" y="1775010"/>
            <a:ext cx="5914409" cy="46150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59A830-17BC-4211-A9E5-7D3C0561308A}"/>
              </a:ext>
            </a:extLst>
          </p:cNvPr>
          <p:cNvSpPr txBox="1"/>
          <p:nvPr/>
        </p:nvSpPr>
        <p:spPr>
          <a:xfrm>
            <a:off x="7670201" y="3105834"/>
            <a:ext cx="277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没什么说的</a:t>
            </a:r>
            <a:endParaRPr lang="en-US" altLang="zh-CN" dirty="0"/>
          </a:p>
          <a:p>
            <a:r>
              <a:rPr lang="zh-CN" altLang="en-US" dirty="0"/>
              <a:t>各种各样的参数设置</a:t>
            </a:r>
          </a:p>
        </p:txBody>
      </p:sp>
    </p:spTree>
    <p:extLst>
      <p:ext uri="{BB962C8B-B14F-4D97-AF65-F5344CB8AC3E}">
        <p14:creationId xmlns:p14="http://schemas.microsoft.com/office/powerpoint/2010/main" val="4200394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32D1D-9933-428F-98A9-A0FF7B66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Lambert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44D854-7C08-40C1-A5DF-E2E45A93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07" y="1628693"/>
            <a:ext cx="8297374" cy="46458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BD6D90-D3CA-4D3F-9121-982147210A0B}"/>
              </a:ext>
            </a:extLst>
          </p:cNvPr>
          <p:cNvSpPr txBox="1"/>
          <p:nvPr/>
        </p:nvSpPr>
        <p:spPr>
          <a:xfrm>
            <a:off x="7119410" y="2153239"/>
            <a:ext cx="277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对法线和位置的变换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83A6C9B7-54F1-4D3C-A84E-01931C865D18}"/>
              </a:ext>
            </a:extLst>
          </p:cNvPr>
          <p:cNvSpPr/>
          <p:nvPr/>
        </p:nvSpPr>
        <p:spPr>
          <a:xfrm>
            <a:off x="6108192" y="2225393"/>
            <a:ext cx="1011218" cy="279799"/>
          </a:xfrm>
          <a:prstGeom prst="rightArrow">
            <a:avLst>
              <a:gd name="adj1" fmla="val 28216"/>
              <a:gd name="adj2" fmla="val 1017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C1718EE-EC9E-446A-B805-AFC6852055D2}"/>
              </a:ext>
            </a:extLst>
          </p:cNvPr>
          <p:cNvSpPr/>
          <p:nvPr/>
        </p:nvSpPr>
        <p:spPr>
          <a:xfrm>
            <a:off x="6889242" y="3436081"/>
            <a:ext cx="1011218" cy="279799"/>
          </a:xfrm>
          <a:prstGeom prst="rightArrow">
            <a:avLst>
              <a:gd name="adj1" fmla="val 28216"/>
              <a:gd name="adj2" fmla="val 1017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2C0BABA1-3B4C-4277-8EDE-29A2386DA69A}"/>
              </a:ext>
            </a:extLst>
          </p:cNvPr>
          <p:cNvSpPr/>
          <p:nvPr/>
        </p:nvSpPr>
        <p:spPr>
          <a:xfrm>
            <a:off x="7394851" y="3785504"/>
            <a:ext cx="1011218" cy="279799"/>
          </a:xfrm>
          <a:prstGeom prst="rightArrow">
            <a:avLst>
              <a:gd name="adj1" fmla="val 28216"/>
              <a:gd name="adj2" fmla="val 1017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BB4FF21-8B97-4B72-90D5-EF88AA848B5F}"/>
              </a:ext>
            </a:extLst>
          </p:cNvPr>
          <p:cNvSpPr/>
          <p:nvPr/>
        </p:nvSpPr>
        <p:spPr>
          <a:xfrm>
            <a:off x="8679942" y="4258641"/>
            <a:ext cx="1011218" cy="279799"/>
          </a:xfrm>
          <a:prstGeom prst="rightArrow">
            <a:avLst>
              <a:gd name="adj1" fmla="val 28216"/>
              <a:gd name="adj2" fmla="val 1017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480FA7DA-E11F-4D39-AEA4-704A86DDCB11}"/>
              </a:ext>
            </a:extLst>
          </p:cNvPr>
          <p:cNvSpPr/>
          <p:nvPr/>
        </p:nvSpPr>
        <p:spPr>
          <a:xfrm>
            <a:off x="7551230" y="4688555"/>
            <a:ext cx="1011218" cy="279799"/>
          </a:xfrm>
          <a:prstGeom prst="rightArrow">
            <a:avLst>
              <a:gd name="adj1" fmla="val 28216"/>
              <a:gd name="adj2" fmla="val 1017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930340-E49A-4C5F-9898-C3FD94094EDC}"/>
              </a:ext>
            </a:extLst>
          </p:cNvPr>
          <p:cNvSpPr txBox="1"/>
          <p:nvPr/>
        </p:nvSpPr>
        <p:spPr>
          <a:xfrm>
            <a:off x="7895954" y="3346548"/>
            <a:ext cx="277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环境光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E2FB3E-7507-4B91-979D-9E3BCE01F615}"/>
              </a:ext>
            </a:extLst>
          </p:cNvPr>
          <p:cNvSpPr txBox="1"/>
          <p:nvPr/>
        </p:nvSpPr>
        <p:spPr>
          <a:xfrm>
            <a:off x="8406069" y="3766935"/>
            <a:ext cx="277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光线方向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EDC8B3-ECAB-404A-9155-5842B5298188}"/>
              </a:ext>
            </a:extLst>
          </p:cNvPr>
          <p:cNvSpPr txBox="1"/>
          <p:nvPr/>
        </p:nvSpPr>
        <p:spPr>
          <a:xfrm>
            <a:off x="9691160" y="4224903"/>
            <a:ext cx="154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漫反射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AF4F51-312E-43D9-A252-7C7388B52700}"/>
              </a:ext>
            </a:extLst>
          </p:cNvPr>
          <p:cNvSpPr txBox="1"/>
          <p:nvPr/>
        </p:nvSpPr>
        <p:spPr>
          <a:xfrm>
            <a:off x="8679942" y="4660814"/>
            <a:ext cx="154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累加</a:t>
            </a:r>
          </a:p>
        </p:txBody>
      </p:sp>
    </p:spTree>
    <p:extLst>
      <p:ext uri="{BB962C8B-B14F-4D97-AF65-F5344CB8AC3E}">
        <p14:creationId xmlns:p14="http://schemas.microsoft.com/office/powerpoint/2010/main" val="96860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BCD3B-370C-42AC-BE1C-BC4926C1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Lambert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03A0D-7988-4779-8645-D2ECC1234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7D5E7A-FA80-42BE-81E1-C164EBC5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18" y="1954213"/>
            <a:ext cx="2521035" cy="25415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FFC62A-90C7-4297-B14F-AEDF9095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49" y="1954213"/>
            <a:ext cx="2726314" cy="25415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F018B3-34C3-4E3A-9189-50BB2937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958" y="1954213"/>
            <a:ext cx="2731867" cy="254158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105685-64EC-4420-B0F9-D9405A6C74D9}"/>
              </a:ext>
            </a:extLst>
          </p:cNvPr>
          <p:cNvSpPr/>
          <p:nvPr/>
        </p:nvSpPr>
        <p:spPr>
          <a:xfrm>
            <a:off x="2300240" y="4739641"/>
            <a:ext cx="16161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Ambient</a:t>
            </a:r>
            <a:endParaRPr lang="zh-CN" alt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0B933D-DF11-44D1-863F-CBFFA1AC6553}"/>
              </a:ext>
            </a:extLst>
          </p:cNvPr>
          <p:cNvSpPr/>
          <p:nvPr/>
        </p:nvSpPr>
        <p:spPr>
          <a:xfrm>
            <a:off x="5439250" y="4772979"/>
            <a:ext cx="13837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Diffuse</a:t>
            </a:r>
            <a:endParaRPr lang="zh-CN" alt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02C331-41A4-479D-B4F2-4192D8C77A0C}"/>
              </a:ext>
            </a:extLst>
          </p:cNvPr>
          <p:cNvSpPr/>
          <p:nvPr/>
        </p:nvSpPr>
        <p:spPr>
          <a:xfrm>
            <a:off x="8897355" y="4739641"/>
            <a:ext cx="8290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Mix</a:t>
            </a:r>
            <a:endParaRPr lang="zh-CN" alt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019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6199E-EB41-4143-9D38-F7C3797B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废话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E6DDDB-79B4-415A-A836-B411BBF8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18" y="2140903"/>
            <a:ext cx="4464673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trike="sngStrike" dirty="0"/>
              <a:t>估计人也被劝退的差不多了</a:t>
            </a:r>
            <a:endParaRPr lang="en-US" altLang="zh-CN" strike="sngStrike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建议去看闫老师的</a:t>
            </a:r>
            <a:r>
              <a:rPr lang="en-US" altLang="zh-CN" dirty="0"/>
              <a:t>Games101</a:t>
            </a:r>
            <a:r>
              <a:rPr lang="zh-CN" altLang="en-US" dirty="0"/>
              <a:t>和</a:t>
            </a:r>
            <a:r>
              <a:rPr lang="en-US" altLang="zh-CN" dirty="0"/>
              <a:t>Games202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换届啦，之后说不定会上新哦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6915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CE03E-1F2C-4E21-AD5E-8C59674D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9CEF8A-97C8-4C57-A935-40C46DD28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08791"/>
          </a:xfrm>
        </p:spPr>
        <p:txBody>
          <a:bodyPr/>
          <a:lstStyle/>
          <a:p>
            <a:r>
              <a:rPr lang="en-US" altLang="zh-CN" dirty="0" err="1"/>
              <a:t>Phong</a:t>
            </a:r>
            <a:r>
              <a:rPr lang="zh-CN" altLang="en-US" dirty="0"/>
              <a:t>光照略去了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16D4F1-AA34-4865-8B53-A5932563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7" y="2375069"/>
            <a:ext cx="7309821" cy="14205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B330D6-271A-4C24-B6F9-4124CFD7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77" y="3884650"/>
            <a:ext cx="4559478" cy="243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74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DF008-AF43-45A0-A68A-227A8EA4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72E151-0129-4197-BCD2-5ABE666F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1828800"/>
            <a:ext cx="8100508" cy="4555678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AB2A22E1-3F2E-49E7-85B7-972A95BFEF4A}"/>
              </a:ext>
            </a:extLst>
          </p:cNvPr>
          <p:cNvSpPr/>
          <p:nvPr/>
        </p:nvSpPr>
        <p:spPr>
          <a:xfrm>
            <a:off x="8324939" y="5393573"/>
            <a:ext cx="1011218" cy="279799"/>
          </a:xfrm>
          <a:prstGeom prst="rightArrow">
            <a:avLst>
              <a:gd name="adj1" fmla="val 28216"/>
              <a:gd name="adj2" fmla="val 1017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53A4C8-AB0B-4083-9DE7-4936C31FA8A5}"/>
              </a:ext>
            </a:extLst>
          </p:cNvPr>
          <p:cNvSpPr txBox="1"/>
          <p:nvPr/>
        </p:nvSpPr>
        <p:spPr>
          <a:xfrm>
            <a:off x="9336157" y="5359835"/>
            <a:ext cx="154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高光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DB37899A-56CD-475A-8664-BCAA93C585D0}"/>
              </a:ext>
            </a:extLst>
          </p:cNvPr>
          <p:cNvSpPr/>
          <p:nvPr/>
        </p:nvSpPr>
        <p:spPr>
          <a:xfrm>
            <a:off x="6922859" y="5080036"/>
            <a:ext cx="1011218" cy="279799"/>
          </a:xfrm>
          <a:prstGeom prst="rightArrow">
            <a:avLst>
              <a:gd name="adj1" fmla="val 28216"/>
              <a:gd name="adj2" fmla="val 1017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96A4DC-A271-4A5B-93B0-4C39506F5C7D}"/>
              </a:ext>
            </a:extLst>
          </p:cNvPr>
          <p:cNvSpPr txBox="1"/>
          <p:nvPr/>
        </p:nvSpPr>
        <p:spPr>
          <a:xfrm>
            <a:off x="7934077" y="5046298"/>
            <a:ext cx="154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7220DD60-8BEB-48EE-8AFD-B8EC9A2BBBF7}"/>
              </a:ext>
            </a:extLst>
          </p:cNvPr>
          <p:cNvSpPr/>
          <p:nvPr/>
        </p:nvSpPr>
        <p:spPr>
          <a:xfrm>
            <a:off x="6417250" y="2855220"/>
            <a:ext cx="1011218" cy="279799"/>
          </a:xfrm>
          <a:prstGeom prst="rightArrow">
            <a:avLst>
              <a:gd name="adj1" fmla="val 28216"/>
              <a:gd name="adj2" fmla="val 1017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593554-511D-4063-95B8-674A3A30D49A}"/>
              </a:ext>
            </a:extLst>
          </p:cNvPr>
          <p:cNvSpPr txBox="1"/>
          <p:nvPr/>
        </p:nvSpPr>
        <p:spPr>
          <a:xfrm>
            <a:off x="7428468" y="2821482"/>
            <a:ext cx="168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世界空间坐标</a:t>
            </a:r>
          </a:p>
        </p:txBody>
      </p:sp>
    </p:spTree>
    <p:extLst>
      <p:ext uri="{BB962C8B-B14F-4D97-AF65-F5344CB8AC3E}">
        <p14:creationId xmlns:p14="http://schemas.microsoft.com/office/powerpoint/2010/main" val="3496040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2A601-ECF6-49A6-91DB-2B14CE1E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A7EFDB-777D-4CD9-BF37-00724FE6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138082"/>
            <a:ext cx="2709769" cy="2519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459407-104E-48F4-A7A9-8CCD6BF6042C}"/>
              </a:ext>
            </a:extLst>
          </p:cNvPr>
          <p:cNvSpPr/>
          <p:nvPr/>
        </p:nvSpPr>
        <p:spPr>
          <a:xfrm>
            <a:off x="1815213" y="5121275"/>
            <a:ext cx="161614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Ambient</a:t>
            </a:r>
          </a:p>
          <a:p>
            <a:pPr algn="ctr"/>
            <a:r>
              <a:rPr lang="en-US" altLang="zh-CN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+Diffuse</a:t>
            </a:r>
            <a:endParaRPr lang="zh-CN" alt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A87D3D-7791-4F26-889A-C1AAD38A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53" y="2138082"/>
            <a:ext cx="2749977" cy="251997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ECCF5D4-F164-4F4B-966A-E7948EFCF424}"/>
              </a:ext>
            </a:extLst>
          </p:cNvPr>
          <p:cNvSpPr/>
          <p:nvPr/>
        </p:nvSpPr>
        <p:spPr>
          <a:xfrm>
            <a:off x="5234038" y="5121275"/>
            <a:ext cx="16482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Specular</a:t>
            </a:r>
            <a:endParaRPr lang="zh-CN" alt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688421-8D07-47C4-9874-50C48E8BA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769" y="2138082"/>
            <a:ext cx="2378009" cy="251997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C175974-A14A-407E-BAF4-09ABBC6E6902}"/>
              </a:ext>
            </a:extLst>
          </p:cNvPr>
          <p:cNvSpPr/>
          <p:nvPr/>
        </p:nvSpPr>
        <p:spPr>
          <a:xfrm>
            <a:off x="8259665" y="5125758"/>
            <a:ext cx="1866217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Ambient</a:t>
            </a:r>
          </a:p>
          <a:p>
            <a:pPr algn="ctr"/>
            <a:r>
              <a:rPr lang="en-US" altLang="zh-CN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+Diffuse</a:t>
            </a:r>
          </a:p>
          <a:p>
            <a:pPr algn="ctr"/>
            <a:r>
              <a:rPr lang="en-US" altLang="zh-CN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+Specular</a:t>
            </a:r>
            <a:endParaRPr lang="zh-CN" alt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2883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A937C1-C68C-410A-93EC-2B9C54B7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的渲染路径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0FAC72-FF6B-47BE-8BF7-5EFE08AE9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637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822BB1-E764-4D98-9F97-3E8DFF21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前向渲染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8EA997-E64B-4E8D-883D-ADE2D5C24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564776"/>
          </a:xfrm>
        </p:spPr>
        <p:txBody>
          <a:bodyPr/>
          <a:lstStyle/>
          <a:p>
            <a:r>
              <a:rPr lang="zh-CN" altLang="en-US" dirty="0"/>
              <a:t>最传统的渲染方式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243455-E972-41AD-94AC-A3BD3F7E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87" y="2320878"/>
            <a:ext cx="8993302" cy="41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19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D7AE1-9874-45E7-8501-5C537F9C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光源的重要性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460CD-13D3-4C46-A4B6-852459A0F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15968" cy="4351337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光源分成三种：</a:t>
            </a:r>
            <a:endParaRPr lang="en-US" altLang="zh-CN" sz="2000" dirty="0"/>
          </a:p>
          <a:p>
            <a:pPr lvl="1"/>
            <a:r>
              <a:rPr lang="zh-CN" altLang="en-US" sz="1800" dirty="0"/>
              <a:t>逐像素光源</a:t>
            </a:r>
            <a:endParaRPr lang="en-US" altLang="zh-CN" sz="1800" dirty="0"/>
          </a:p>
          <a:p>
            <a:pPr lvl="1"/>
            <a:r>
              <a:rPr lang="zh-CN" altLang="en-US" sz="1800" dirty="0"/>
              <a:t>逐顶点光源</a:t>
            </a:r>
            <a:endParaRPr lang="en-US" altLang="zh-CN" sz="1800" dirty="0"/>
          </a:p>
          <a:p>
            <a:pPr lvl="1"/>
            <a:r>
              <a:rPr lang="zh-CN" altLang="en-US" sz="1800" dirty="0"/>
              <a:t>球谐函数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8262F-D71D-4F71-9FA5-0F52FC3E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38" y="3318734"/>
            <a:ext cx="5993048" cy="271079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AA3D4CE-3CBB-445B-9F9A-34978F918442}"/>
              </a:ext>
            </a:extLst>
          </p:cNvPr>
          <p:cNvSpPr txBox="1">
            <a:spLocks/>
          </p:cNvSpPr>
          <p:nvPr/>
        </p:nvSpPr>
        <p:spPr>
          <a:xfrm>
            <a:off x="7056657" y="1733774"/>
            <a:ext cx="389785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最亮的平行光逐像素处理</a:t>
            </a:r>
            <a:endParaRPr lang="en-US" altLang="zh-CN" dirty="0"/>
          </a:p>
          <a:p>
            <a:r>
              <a:rPr lang="en-US" altLang="zh-CN" dirty="0"/>
              <a:t>Important</a:t>
            </a:r>
            <a:r>
              <a:rPr lang="zh-CN" altLang="en-US" dirty="0"/>
              <a:t>光源逐像素处理。</a:t>
            </a:r>
            <a:endParaRPr lang="en-US" altLang="zh-CN" dirty="0"/>
          </a:p>
          <a:p>
            <a:r>
              <a:rPr lang="zh-CN" altLang="en-US" dirty="0"/>
              <a:t>如果此时逐像素处理的数量少于</a:t>
            </a:r>
            <a:r>
              <a:rPr lang="en-US" altLang="zh-CN" dirty="0"/>
              <a:t>Pixel Light Count</a:t>
            </a:r>
            <a:r>
              <a:rPr lang="zh-CN" altLang="en-US" dirty="0"/>
              <a:t>数量，就找更多的光源进行逐像素处理。</a:t>
            </a:r>
            <a:endParaRPr lang="en-US" altLang="zh-CN" dirty="0"/>
          </a:p>
          <a:p>
            <a:r>
              <a:rPr lang="zh-CN" altLang="en-US" dirty="0"/>
              <a:t>如果渲染模式是</a:t>
            </a:r>
            <a:r>
              <a:rPr lang="en-US" altLang="zh-CN" dirty="0"/>
              <a:t>Not Important</a:t>
            </a:r>
            <a:r>
              <a:rPr lang="zh-CN" altLang="en-US" dirty="0"/>
              <a:t>，则使用逐顶点或球谐函数。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7DEF3E-3C10-4864-83E1-05FAD733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997" y="4945188"/>
            <a:ext cx="3701131" cy="10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86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658C4-00C4-46E1-A5E9-EABAECF1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光源的重要性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950BCC-D410-4094-B454-C0C63F6E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83" y="2388197"/>
            <a:ext cx="3818235" cy="30841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A1BD4B-F938-4985-BD36-AB786FF5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837" y="2394518"/>
            <a:ext cx="5229955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30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E8160-B9BA-4414-B49B-ED5EE205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光源的重要性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CBEE3-8DF2-464B-B9FF-4824A569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67235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最大像素光的数量设置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A2633F-403D-4310-B74E-42A9745D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5" y="2882580"/>
            <a:ext cx="9342770" cy="29485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C104E2E-AE71-4858-B83E-0501B5020C6C}"/>
              </a:ext>
            </a:extLst>
          </p:cNvPr>
          <p:cNvSpPr/>
          <p:nvPr/>
        </p:nvSpPr>
        <p:spPr>
          <a:xfrm>
            <a:off x="3566160" y="4356848"/>
            <a:ext cx="3910405" cy="295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94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2D0E9-6ABD-4E93-9823-35635BC0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两类</a:t>
            </a:r>
            <a:r>
              <a:rPr lang="en-US" altLang="zh-CN" dirty="0"/>
              <a:t>Pass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77A4F-2ACB-4052-9CBD-BA612EBDC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Base Pass</a:t>
            </a:r>
          </a:p>
          <a:p>
            <a:pPr lvl="1"/>
            <a:r>
              <a:rPr lang="zh-CN" altLang="en-US" dirty="0"/>
              <a:t>针对一个逐像素的平行光和所有逐顶点、球谐光源</a:t>
            </a:r>
            <a:endParaRPr lang="en-US" altLang="zh-CN" dirty="0"/>
          </a:p>
          <a:p>
            <a:pPr lvl="1"/>
            <a:r>
              <a:rPr lang="zh-CN" altLang="en-US" dirty="0"/>
              <a:t>可以访问</a:t>
            </a:r>
            <a:r>
              <a:rPr lang="en-US" altLang="zh-CN" dirty="0"/>
              <a:t>Lightmap</a:t>
            </a:r>
            <a:r>
              <a:rPr lang="zh-CN" altLang="en-US" dirty="0"/>
              <a:t>、环境光、自发光、阴影</a:t>
            </a:r>
            <a:endParaRPr lang="en-US" altLang="zh-CN" dirty="0"/>
          </a:p>
          <a:p>
            <a:pPr lvl="1"/>
            <a:r>
              <a:rPr lang="en-US" altLang="zh-CN" dirty="0"/>
              <a:t>Tags { "</a:t>
            </a:r>
            <a:r>
              <a:rPr lang="en-US" altLang="zh-CN" dirty="0" err="1"/>
              <a:t>LightMode</a:t>
            </a:r>
            <a:r>
              <a:rPr lang="en-US" altLang="zh-CN" dirty="0"/>
              <a:t>" = "</a:t>
            </a:r>
            <a:r>
              <a:rPr lang="en-US" altLang="zh-CN" dirty="0" err="1"/>
              <a:t>ForwardBase</a:t>
            </a:r>
            <a:r>
              <a:rPr lang="en-US" altLang="zh-CN" dirty="0"/>
              <a:t>" }</a:t>
            </a:r>
          </a:p>
          <a:p>
            <a:r>
              <a:rPr lang="en-US" altLang="zh-CN" dirty="0"/>
              <a:t>Additional Pass</a:t>
            </a:r>
          </a:p>
          <a:p>
            <a:pPr lvl="1"/>
            <a:r>
              <a:rPr lang="zh-CN" altLang="en-US" dirty="0"/>
              <a:t>计算其它影响物体的逐像素光源</a:t>
            </a:r>
            <a:endParaRPr lang="en-US" altLang="zh-CN" dirty="0"/>
          </a:p>
          <a:p>
            <a:pPr lvl="1"/>
            <a:r>
              <a:rPr lang="zh-CN" altLang="en-US" dirty="0"/>
              <a:t>调用次数取决于光源数量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个物体，</a:t>
            </a:r>
            <a:r>
              <a:rPr lang="en-US" altLang="zh-CN" dirty="0"/>
              <a:t>M</a:t>
            </a:r>
            <a:r>
              <a:rPr lang="zh-CN" altLang="en-US" dirty="0"/>
              <a:t>个光源</a:t>
            </a:r>
            <a:endParaRPr lang="en-US" altLang="zh-CN" dirty="0"/>
          </a:p>
          <a:p>
            <a:r>
              <a:rPr lang="zh-CN" altLang="en-US" dirty="0"/>
              <a:t>所有光源都是像素光，调用</a:t>
            </a:r>
            <a:r>
              <a:rPr lang="en-US" altLang="zh-CN" dirty="0"/>
              <a:t>Pass</a:t>
            </a:r>
            <a:r>
              <a:rPr lang="zh-CN" altLang="en-US" dirty="0"/>
              <a:t>次数为</a:t>
            </a:r>
            <a:r>
              <a:rPr lang="en-US" altLang="zh-CN" dirty="0"/>
              <a:t>NM</a:t>
            </a:r>
          </a:p>
          <a:p>
            <a:r>
              <a:rPr lang="zh-CN" altLang="en-US" dirty="0"/>
              <a:t>总调用的</a:t>
            </a:r>
            <a:r>
              <a:rPr lang="en-US" altLang="zh-CN" dirty="0"/>
              <a:t>Pass</a:t>
            </a:r>
            <a:r>
              <a:rPr lang="zh-CN" altLang="en-US" dirty="0"/>
              <a:t>次数：</a:t>
            </a:r>
            <a:r>
              <a:rPr lang="en-US" altLang="zh-CN" dirty="0"/>
              <a:t>NC</a:t>
            </a:r>
            <a:r>
              <a:rPr lang="zh-CN" altLang="en-US" dirty="0"/>
              <a:t>，其中</a:t>
            </a:r>
            <a:r>
              <a:rPr lang="en-US" altLang="zh-CN" dirty="0"/>
              <a:t>C</a:t>
            </a:r>
            <a:r>
              <a:rPr lang="zh-CN" altLang="en-US" dirty="0"/>
              <a:t>为</a:t>
            </a:r>
            <a:r>
              <a:rPr lang="en-US" altLang="zh-CN" dirty="0"/>
              <a:t>Pixel Light Count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36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C7DFC-FF12-4A4A-8687-0C36C0E7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延迟渲染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8EB949-D3DC-4994-BC5F-7DEBDAB04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62579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G-Buffer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CE8937-CBAF-4460-9021-EEF75743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73" y="2198221"/>
            <a:ext cx="8572303" cy="44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9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7C90F-1CEF-4296-940A-43BEAF45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D847F-E7CC-45DB-AD27-FC9A0414E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Unity Shader</a:t>
            </a:r>
            <a:r>
              <a:rPr lang="zh-CN" altLang="en-US" dirty="0"/>
              <a:t>入门精要 冯乐乐</a:t>
            </a:r>
            <a:endParaRPr lang="en-US" altLang="zh-CN" dirty="0"/>
          </a:p>
          <a:p>
            <a:r>
              <a:rPr lang="zh-CN" altLang="en-US" dirty="0"/>
              <a:t>学</a:t>
            </a:r>
            <a:r>
              <a:rPr lang="en-US" altLang="zh-CN" dirty="0"/>
              <a:t>Shader</a:t>
            </a:r>
            <a:r>
              <a:rPr lang="zh-CN" altLang="en-US" dirty="0"/>
              <a:t>必看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Unity </a:t>
            </a:r>
            <a:r>
              <a:rPr lang="en-US" altLang="zh-CN" dirty="0" err="1"/>
              <a:t>Shaderlab</a:t>
            </a:r>
            <a:r>
              <a:rPr lang="en-US" altLang="zh-CN" dirty="0"/>
              <a:t> </a:t>
            </a:r>
            <a:r>
              <a:rPr lang="zh-CN" altLang="en-US" dirty="0"/>
              <a:t>新手宝典 唐福幸</a:t>
            </a:r>
            <a:endParaRPr lang="en-US" altLang="zh-CN" dirty="0"/>
          </a:p>
          <a:p>
            <a:r>
              <a:rPr lang="zh-CN" altLang="en-US" dirty="0"/>
              <a:t>一点也不新手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Real-time Rendering 4</a:t>
            </a:r>
            <a:r>
              <a:rPr lang="en-US" altLang="zh-CN" baseline="30000" dirty="0"/>
              <a:t>th</a:t>
            </a:r>
            <a:r>
              <a:rPr lang="en-US" altLang="zh-CN" dirty="0"/>
              <a:t> Edition</a:t>
            </a:r>
          </a:p>
          <a:p>
            <a:r>
              <a:rPr lang="en-US" altLang="zh-CN" dirty="0"/>
              <a:t>Games 101 / 202 – </a:t>
            </a:r>
            <a:r>
              <a:rPr lang="zh-CN" altLang="en-US" dirty="0"/>
              <a:t>闫令琪</a:t>
            </a:r>
            <a:endParaRPr lang="en-US" altLang="zh-CN" dirty="0"/>
          </a:p>
          <a:p>
            <a:r>
              <a:rPr lang="zh-CN" altLang="en-US" dirty="0"/>
              <a:t>庄懂的技术美术入门课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591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F17F35-29E5-472E-9C69-ECD28FF4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99" y="365760"/>
            <a:ext cx="7207906" cy="61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25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00BE51-6F31-4370-9EA5-7FE4433CE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FF1827-E06A-4A3C-9A22-3C6E3810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7" y="586499"/>
            <a:ext cx="10718925" cy="568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23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02010-A7AC-4084-88D9-17D97DA1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延迟渲染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98503A-AAC9-4F8E-AF39-4F496EDD5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554" y="1828800"/>
            <a:ext cx="2248350" cy="4351337"/>
          </a:xfrm>
        </p:spPr>
        <p:txBody>
          <a:bodyPr/>
          <a:lstStyle/>
          <a:p>
            <a:r>
              <a:rPr lang="zh-CN" altLang="en-US" dirty="0"/>
              <a:t>渲染效率和物品个数及光源个数无关</a:t>
            </a:r>
            <a:endParaRPr lang="en-US" altLang="zh-CN" dirty="0"/>
          </a:p>
          <a:p>
            <a:r>
              <a:rPr lang="zh-CN" altLang="en-US" dirty="0"/>
              <a:t>只和照亮的像素数量有关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09951F-76E2-48A1-839C-8A3AAD50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47" y="1701484"/>
            <a:ext cx="3019289" cy="23524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BF2A09-31A7-4009-BA7E-A356A1620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7" r="23500" b="19678"/>
          <a:stretch/>
        </p:blipFill>
        <p:spPr>
          <a:xfrm>
            <a:off x="4647264" y="1701484"/>
            <a:ext cx="2544223" cy="19621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8B3F96-B7CD-49B7-91B4-5F2851604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047" y="4191414"/>
            <a:ext cx="3005464" cy="22552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0AAE79-45AF-4E98-9C96-4CCD5DA6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355" y="3828884"/>
            <a:ext cx="3211198" cy="261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62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AF616-44ED-479A-8665-48B9C56C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的光源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0CA6A5-D34F-4317-9F34-D6B940519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741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801DBE-E4C0-4EAD-A357-CE8639EF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光源的类型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50229B1-6756-46D6-B71C-DE3F8213D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3964193"/>
            <a:ext cx="8595360" cy="2215944"/>
          </a:xfrm>
        </p:spPr>
        <p:txBody>
          <a:bodyPr/>
          <a:lstStyle/>
          <a:p>
            <a:r>
              <a:rPr lang="en-US" altLang="zh-CN" dirty="0"/>
              <a:t>Directional Light</a:t>
            </a:r>
            <a:r>
              <a:rPr lang="zh-CN" altLang="en-US" dirty="0"/>
              <a:t>：平行光</a:t>
            </a:r>
            <a:endParaRPr lang="en-US" altLang="zh-CN" dirty="0"/>
          </a:p>
          <a:p>
            <a:r>
              <a:rPr lang="en-US" altLang="zh-CN" dirty="0"/>
              <a:t>Point Light</a:t>
            </a:r>
            <a:r>
              <a:rPr lang="zh-CN" altLang="en-US" dirty="0"/>
              <a:t>：顶点光</a:t>
            </a:r>
            <a:endParaRPr lang="en-US" altLang="zh-CN" dirty="0"/>
          </a:p>
          <a:p>
            <a:r>
              <a:rPr lang="en-US" altLang="zh-CN" dirty="0"/>
              <a:t>Spot Light</a:t>
            </a:r>
            <a:r>
              <a:rPr lang="zh-CN" altLang="en-US" dirty="0"/>
              <a:t>：聚光灯</a:t>
            </a:r>
            <a:endParaRPr lang="en-US" altLang="zh-CN" dirty="0"/>
          </a:p>
          <a:p>
            <a:r>
              <a:rPr lang="en-US" altLang="zh-CN" dirty="0"/>
              <a:t>Area Light</a:t>
            </a:r>
            <a:r>
              <a:rPr lang="zh-CN" altLang="en-US" dirty="0"/>
              <a:t>：面光源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3AA281-B56B-46F3-808E-C46EB11D8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41" y="1842247"/>
            <a:ext cx="4853559" cy="17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86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382D9-1F97-469B-B29D-F239282B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点光源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3A7DD7-4B7C-4A7F-BC2F-E03165B6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68" y="4209651"/>
            <a:ext cx="2508683" cy="21559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44A758-F81F-4EA5-A818-0D616189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158" y="2514699"/>
            <a:ext cx="5209894" cy="36654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0DF67E-C537-41A3-AB65-E181AA495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13" y="1873001"/>
            <a:ext cx="4142325" cy="20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79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A01E2-9D21-45FF-ACBE-2428C6E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衰减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4ECAC-CA39-4037-A62F-FB420B79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371" y="3662979"/>
            <a:ext cx="8595360" cy="2124504"/>
          </a:xfrm>
        </p:spPr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是光源的距离，</a:t>
            </a:r>
            <a:r>
              <a:rPr lang="en-US" altLang="zh-CN" dirty="0"/>
              <a:t>r</a:t>
            </a:r>
            <a:r>
              <a:rPr lang="zh-CN" altLang="en-US" dirty="0"/>
              <a:t>是衰减系数。</a:t>
            </a:r>
            <a:endParaRPr lang="en-US" altLang="zh-CN" dirty="0"/>
          </a:p>
          <a:p>
            <a:r>
              <a:rPr lang="zh-CN" altLang="en-US" dirty="0"/>
              <a:t>也可以使用衰减贴图来获取。</a:t>
            </a:r>
            <a:endParaRPr lang="en-US" altLang="zh-CN" dirty="0"/>
          </a:p>
          <a:p>
            <a:r>
              <a:rPr lang="en-US" altLang="zh-CN" dirty="0"/>
              <a:t>Unity</a:t>
            </a:r>
            <a:r>
              <a:rPr lang="zh-CN" altLang="en-US" dirty="0"/>
              <a:t>封装了</a:t>
            </a:r>
            <a:r>
              <a:rPr lang="en-US" altLang="zh-CN" dirty="0"/>
              <a:t>UNITY_LIGHT_ATTENUATION</a:t>
            </a:r>
            <a:r>
              <a:rPr lang="zh-CN" altLang="en-US" dirty="0"/>
              <a:t>，我们将在贴图的时候介绍。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6DAE71-75A6-4672-A70A-55F3016194AD}"/>
                  </a:ext>
                </a:extLst>
              </p:cNvPr>
              <p:cNvSpPr txBox="1"/>
              <p:nvPr/>
            </p:nvSpPr>
            <p:spPr>
              <a:xfrm>
                <a:off x="1941754" y="2299446"/>
                <a:ext cx="7164594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𝑎𝑡𝑡𝑒𝑛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6DAE71-75A6-4672-A70A-55F301619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754" y="2299446"/>
                <a:ext cx="7164594" cy="816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176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609A2-9215-4CDC-9730-2719545D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聚光灯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F35674-33A7-42D9-96E3-E9DAB205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16" y="1776214"/>
            <a:ext cx="3923024" cy="2162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A2BEED-064A-4720-B7A7-D402FD11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80" y="4023581"/>
            <a:ext cx="3442760" cy="27163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74AD0E-9227-4A25-837A-4530B22EC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421" y="2712263"/>
            <a:ext cx="4392306" cy="28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37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4EEF8-0433-45E0-9924-8047BC36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平行光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5E298F-2534-46C7-AD37-80B65D7E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684493"/>
            <a:ext cx="2392295" cy="23549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BF565B-F125-4706-93C8-8B322211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6" y="2490998"/>
            <a:ext cx="6262838" cy="3689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B30E69-BF1D-48F8-8FB3-E37E3EDC4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24" y="1828801"/>
            <a:ext cx="3574956" cy="154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59504-61C3-4687-9994-42C2BAE4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面光源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44E35-691D-4131-8D0E-B2202896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3" y="1828801"/>
            <a:ext cx="3245582" cy="2309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B54A1F-24CB-48BA-923B-369132A2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49" y="4253181"/>
            <a:ext cx="5084554" cy="22824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14F35DF-1084-4BF4-9EFD-E6CC4F7D3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122" y="2484578"/>
            <a:ext cx="4382850" cy="30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6E38F4-9C31-4468-8D0F-CB0CD2D0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Lighting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CEFEBE-5EC5-4168-8801-587DAE882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Fake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02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C13DF-F5DC-4C0D-B776-FB78CF58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Light Modes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1D000-7930-449D-B092-A38EEA67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Baked</a:t>
            </a:r>
            <a:r>
              <a:rPr lang="zh-CN" altLang="en-US" dirty="0"/>
              <a:t>：预计算光照</a:t>
            </a:r>
            <a:endParaRPr lang="en-US" altLang="zh-CN" dirty="0"/>
          </a:p>
          <a:p>
            <a:pPr lvl="1"/>
            <a:r>
              <a:rPr lang="zh-CN" altLang="en-US" dirty="0"/>
              <a:t>编辑器内预计算，产生光照数据（</a:t>
            </a:r>
            <a:r>
              <a:rPr lang="en-US" altLang="zh-CN" dirty="0"/>
              <a:t>baking</a:t>
            </a:r>
            <a:r>
              <a:rPr lang="zh-CN" altLang="en-US" dirty="0"/>
              <a:t>，烘焙）</a:t>
            </a:r>
            <a:endParaRPr lang="en-US" altLang="zh-CN" dirty="0"/>
          </a:p>
          <a:p>
            <a:pPr lvl="1"/>
            <a:r>
              <a:rPr lang="zh-CN" altLang="en-US" dirty="0"/>
              <a:t>运行时利用这一数据进行光照</a:t>
            </a:r>
            <a:endParaRPr lang="en-US" altLang="zh-CN" dirty="0"/>
          </a:p>
          <a:p>
            <a:pPr lvl="1"/>
            <a:r>
              <a:rPr lang="zh-CN" altLang="en-US" dirty="0"/>
              <a:t>不可改变预计算光照的属性</a:t>
            </a:r>
            <a:endParaRPr lang="en-US" altLang="zh-CN" dirty="0"/>
          </a:p>
          <a:p>
            <a:r>
              <a:rPr lang="en-US" altLang="zh-CN" dirty="0"/>
              <a:t>Realtime</a:t>
            </a:r>
            <a:r>
              <a:rPr lang="zh-CN" altLang="en-US" dirty="0"/>
              <a:t>：实时光照</a:t>
            </a:r>
            <a:endParaRPr lang="en-US" altLang="zh-CN" dirty="0"/>
          </a:p>
          <a:p>
            <a:pPr lvl="1"/>
            <a:r>
              <a:rPr lang="zh-CN" altLang="en-US" dirty="0"/>
              <a:t>每一帧执行计算</a:t>
            </a:r>
            <a:endParaRPr lang="en-US" altLang="zh-CN" dirty="0"/>
          </a:p>
          <a:p>
            <a:pPr lvl="1"/>
            <a:r>
              <a:rPr lang="zh-CN" altLang="en-US" dirty="0"/>
              <a:t>可以进行移动</a:t>
            </a:r>
            <a:endParaRPr lang="en-US" altLang="zh-CN" dirty="0"/>
          </a:p>
          <a:p>
            <a:pPr lvl="1"/>
            <a:r>
              <a:rPr lang="zh-CN" altLang="en-US" dirty="0"/>
              <a:t>计算代价高，影响渲染效率</a:t>
            </a:r>
            <a:endParaRPr lang="en-US" altLang="zh-CN" dirty="0"/>
          </a:p>
          <a:p>
            <a:r>
              <a:rPr lang="en-US" altLang="zh-CN" dirty="0"/>
              <a:t>Mixed</a:t>
            </a:r>
            <a:r>
              <a:rPr lang="zh-CN" altLang="en-US" dirty="0"/>
              <a:t>：混合光照</a:t>
            </a:r>
          </a:p>
        </p:txBody>
      </p:sp>
    </p:spTree>
    <p:extLst>
      <p:ext uri="{BB962C8B-B14F-4D97-AF65-F5344CB8AC3E}">
        <p14:creationId xmlns:p14="http://schemas.microsoft.com/office/powerpoint/2010/main" val="4204288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47471-2C83-4304-A082-2E1A6A1B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Cookie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2CF6DF-209B-4F18-99C1-6662DD19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59" y="2037455"/>
            <a:ext cx="4574603" cy="41577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DAED58-0812-4226-8D0E-2715EB11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99" y="563061"/>
            <a:ext cx="3654361" cy="58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14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3C12DB-219B-4771-BB23-798CC089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实践：多光源光照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7798F0-B9C4-4806-BF86-35080D19D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395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A2C8B-6520-40FF-A4BD-203CAA8F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LightMode</a:t>
            </a:r>
            <a:r>
              <a:rPr lang="zh-CN" altLang="en-US" dirty="0"/>
              <a:t> </a:t>
            </a:r>
            <a:r>
              <a:rPr lang="en-US" altLang="zh-CN" dirty="0"/>
              <a:t>Tag</a:t>
            </a:r>
            <a:endParaRPr lang="zh-CN" altLang="en-US" dirty="0"/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47876546-F666-4114-AC3E-DA1E559EC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730464"/>
              </p:ext>
            </p:extLst>
          </p:nvPr>
        </p:nvGraphicFramePr>
        <p:xfrm>
          <a:off x="1261872" y="2017059"/>
          <a:ext cx="7545853" cy="260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236">
                  <a:extLst>
                    <a:ext uri="{9D8B030D-6E8A-4147-A177-3AD203B41FA5}">
                      <a16:colId xmlns:a16="http://schemas.microsoft.com/office/drawing/2014/main" val="2580357102"/>
                    </a:ext>
                  </a:extLst>
                </a:gridCol>
                <a:gridCol w="4870617">
                  <a:extLst>
                    <a:ext uri="{9D8B030D-6E8A-4147-A177-3AD203B41FA5}">
                      <a16:colId xmlns:a16="http://schemas.microsoft.com/office/drawing/2014/main" val="513716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1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Always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只计算主要平行光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92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ForwardBase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计算主要平行光、逐顶点或</a:t>
                      </a:r>
                      <a:r>
                        <a:rPr lang="en-US" altLang="zh-CN" dirty="0"/>
                        <a:t>SH</a:t>
                      </a:r>
                      <a:r>
                        <a:rPr lang="zh-CN" altLang="en-US" dirty="0"/>
                        <a:t>灯光、环境光和光照贴图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前向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603557"/>
                  </a:ext>
                </a:extLst>
              </a:tr>
              <a:tr h="484393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ForwardAdd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为逐像素灯光生成一个</a:t>
                      </a:r>
                      <a:r>
                        <a:rPr lang="en-US" altLang="zh-CN" dirty="0"/>
                        <a:t>Pass</a:t>
                      </a:r>
                      <a:r>
                        <a:rPr lang="zh-CN" altLang="en-US" dirty="0"/>
                        <a:t>进行光照计算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前向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81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Deferred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渲染</a:t>
                      </a:r>
                      <a:r>
                        <a:rPr lang="en-US" altLang="zh-CN" dirty="0"/>
                        <a:t>G-Buffer(</a:t>
                      </a:r>
                      <a:r>
                        <a:rPr lang="zh-CN" altLang="en-US" dirty="0"/>
                        <a:t>后向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27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ShadowCaster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将深度渲染到阴影贴图或深度贴图中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901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370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9C215-14D4-4EC2-8B0D-F4F1EC8D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multi_compile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7852C-D953-452E-8F92-30DDB10E9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600200"/>
          </a:xfrm>
        </p:spPr>
        <p:txBody>
          <a:bodyPr/>
          <a:lstStyle/>
          <a:p>
            <a:r>
              <a:rPr lang="zh-CN" altLang="en-US" dirty="0"/>
              <a:t>生成变种</a:t>
            </a:r>
            <a:endParaRPr lang="en-US" altLang="zh-CN" dirty="0"/>
          </a:p>
          <a:p>
            <a:r>
              <a:rPr lang="zh-CN" altLang="en-US" dirty="0"/>
              <a:t>例如 </a:t>
            </a:r>
            <a:r>
              <a:rPr lang="en-US" altLang="zh-CN" dirty="0"/>
              <a:t>#pragma </a:t>
            </a:r>
            <a:r>
              <a:rPr lang="en-US" altLang="zh-CN" dirty="0" err="1"/>
              <a:t>multi_compile</a:t>
            </a:r>
            <a:r>
              <a:rPr lang="en-US" altLang="zh-CN" dirty="0"/>
              <a:t> A B</a:t>
            </a:r>
          </a:p>
          <a:p>
            <a:r>
              <a:rPr lang="zh-CN" altLang="en-US" dirty="0"/>
              <a:t>那么就可以根据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两个关键字指定出编译的不同</a:t>
            </a:r>
            <a:r>
              <a:rPr lang="en-US" altLang="zh-CN" dirty="0"/>
              <a:t>Shader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7E7FC9-2F1A-4CBA-8640-AE0B247C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28" y="3313932"/>
            <a:ext cx="2343748" cy="30713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FC3D60-1754-4CD4-938C-CBD46C33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08" y="4232637"/>
            <a:ext cx="6952204" cy="106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03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03EA6F8-2A2B-4505-813F-B0523ADC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59"/>
            <a:ext cx="5371516" cy="67076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F55556-90F4-40CA-88C1-7C807FEF2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06" y="42959"/>
            <a:ext cx="5317338" cy="677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2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E5DD92B-EB19-4C25-956A-DAF4B094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" y="58301"/>
            <a:ext cx="4799787" cy="67996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70EFC2-2192-4400-8EC2-6DD327D1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53" y="171832"/>
            <a:ext cx="5965393" cy="48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8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E7D1A3-7510-475E-ABFF-F3A200D0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UnityCG.cginc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C14E19-1001-4758-B3AB-BDFA63D46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来康康里面都有什么</a:t>
            </a:r>
          </a:p>
        </p:txBody>
      </p:sp>
    </p:spTree>
    <p:extLst>
      <p:ext uri="{BB962C8B-B14F-4D97-AF65-F5344CB8AC3E}">
        <p14:creationId xmlns:p14="http://schemas.microsoft.com/office/powerpoint/2010/main" val="2260725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285A2-6A00-47AF-8CB1-68D5999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49402"/>
            <a:ext cx="9692640" cy="1325562"/>
          </a:xfrm>
        </p:spPr>
        <p:txBody>
          <a:bodyPr/>
          <a:lstStyle/>
          <a:p>
            <a:r>
              <a:rPr lang="en-US" altLang="zh-CN" dirty="0" err="1"/>
              <a:t>WorldSpaceLightDir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9398F2-937F-43B4-B0AF-9AF5523152F6}"/>
              </a:ext>
            </a:extLst>
          </p:cNvPr>
          <p:cNvSpPr txBox="1"/>
          <p:nvPr/>
        </p:nvSpPr>
        <p:spPr>
          <a:xfrm>
            <a:off x="6820347" y="2551837"/>
            <a:ext cx="37490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对不同情况进行讨论</a:t>
            </a:r>
            <a:endParaRPr lang="en-US" altLang="zh-CN" dirty="0"/>
          </a:p>
          <a:p>
            <a:r>
              <a:rPr lang="zh-CN" altLang="en-US" dirty="0"/>
              <a:t>如果是平行光，返回</a:t>
            </a:r>
            <a:r>
              <a:rPr lang="en-US" altLang="zh-CN" dirty="0"/>
              <a:t>_WorldSpaceLightPos0.xyz</a:t>
            </a:r>
          </a:p>
          <a:p>
            <a:r>
              <a:rPr lang="zh-CN" altLang="en-US" dirty="0"/>
              <a:t>否则返回</a:t>
            </a:r>
            <a:r>
              <a:rPr lang="en-US" altLang="zh-CN" dirty="0"/>
              <a:t>_WorldSpaceLightPos0.xyz-worldPos</a:t>
            </a:r>
          </a:p>
          <a:p>
            <a:endParaRPr lang="en-US" altLang="zh-CN" dirty="0"/>
          </a:p>
          <a:p>
            <a:r>
              <a:rPr lang="en-US" altLang="zh-CN" dirty="0"/>
              <a:t>_WorldSpaceLightPos0.w</a:t>
            </a:r>
            <a:r>
              <a:rPr lang="zh-CN" altLang="en-US" dirty="0"/>
              <a:t>的含义？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UnityWorldSpaceLightDir</a:t>
            </a:r>
            <a:r>
              <a:rPr lang="zh-CN" altLang="en-US" dirty="0"/>
              <a:t>和</a:t>
            </a:r>
            <a:r>
              <a:rPr lang="en-US" altLang="zh-CN" dirty="0" err="1"/>
              <a:t>WorldSpaceLightDir</a:t>
            </a:r>
            <a:r>
              <a:rPr lang="zh-CN" altLang="en-US" dirty="0"/>
              <a:t>有什么区别？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5FBF4-6016-43E3-BBFA-F2C16C30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5" y="1320184"/>
            <a:ext cx="6421254" cy="38759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C87B8C-300B-4191-83E0-82BE0D4B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8" y="5260691"/>
            <a:ext cx="6328487" cy="150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8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EC09D-0004-4199-B7D0-11804B72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ObjectSpaceLightDir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36483-F16A-47FA-AA2E-61A746D24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482" y="2086984"/>
            <a:ext cx="3652221" cy="4351337"/>
          </a:xfrm>
        </p:spPr>
        <p:txBody>
          <a:bodyPr/>
          <a:lstStyle/>
          <a:p>
            <a:r>
              <a:rPr lang="zh-CN" altLang="en-US" dirty="0"/>
              <a:t>在模型空间计算光照向量</a:t>
            </a:r>
            <a:endParaRPr lang="en-US" altLang="zh-CN" dirty="0"/>
          </a:p>
          <a:p>
            <a:r>
              <a:rPr lang="zh-CN" altLang="en-US" dirty="0"/>
              <a:t>基本方法和</a:t>
            </a:r>
            <a:r>
              <a:rPr lang="en-US" altLang="zh-CN" dirty="0" err="1"/>
              <a:t>WorldSpaceLightDir</a:t>
            </a:r>
            <a:r>
              <a:rPr lang="zh-CN" altLang="en-US" dirty="0"/>
              <a:t>相同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2F83DA-EF17-40BB-9708-944858A5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4" y="1861083"/>
            <a:ext cx="6176688" cy="39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3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BF6BF7-820F-4D0E-BF6A-ADF169E0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着色的三个要素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30A21C-4B5D-44AC-AB02-61618E3DC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8" y="1823421"/>
            <a:ext cx="3139081" cy="2081605"/>
          </a:xfrm>
        </p:spPr>
        <p:txBody>
          <a:bodyPr/>
          <a:lstStyle/>
          <a:p>
            <a:r>
              <a:rPr lang="en-US" altLang="zh-CN" dirty="0"/>
              <a:t>Ambient – </a:t>
            </a:r>
            <a:r>
              <a:rPr lang="zh-CN" altLang="en-US" dirty="0"/>
              <a:t>环境光</a:t>
            </a:r>
            <a:endParaRPr lang="en-US" altLang="zh-CN" dirty="0"/>
          </a:p>
          <a:p>
            <a:r>
              <a:rPr lang="en-US" altLang="zh-CN" dirty="0"/>
              <a:t>Diffuse – </a:t>
            </a:r>
            <a:r>
              <a:rPr lang="zh-CN" altLang="en-US" dirty="0"/>
              <a:t>漫反射光</a:t>
            </a:r>
            <a:endParaRPr lang="en-US" altLang="zh-CN" dirty="0"/>
          </a:p>
          <a:p>
            <a:r>
              <a:rPr lang="en-US" altLang="zh-CN" dirty="0"/>
              <a:t>Specular – </a:t>
            </a:r>
            <a:r>
              <a:rPr lang="zh-CN" altLang="en-US" dirty="0"/>
              <a:t>高光</a:t>
            </a:r>
            <a:endParaRPr lang="en-US" altLang="zh-CN" dirty="0"/>
          </a:p>
          <a:p>
            <a:r>
              <a:rPr lang="zh-CN" altLang="en-US" dirty="0"/>
              <a:t>线性叠加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2E2586-CFE4-458C-AFA0-F268512E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4" y="1691321"/>
            <a:ext cx="4270409" cy="4860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6DC808-7B8D-440D-9260-5C20427619AA}"/>
                  </a:ext>
                </a:extLst>
              </p:cNvPr>
              <p:cNvSpPr txBox="1"/>
              <p:nvPr/>
            </p:nvSpPr>
            <p:spPr>
              <a:xfrm>
                <a:off x="5221293" y="4832872"/>
                <a:ext cx="354081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6DC808-7B8D-440D-9260-5C204276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293" y="4832872"/>
                <a:ext cx="35408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984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87295-82A8-4525-A323-45B83F17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89" y="-500230"/>
            <a:ext cx="9692640" cy="1325562"/>
          </a:xfrm>
        </p:spPr>
        <p:txBody>
          <a:bodyPr/>
          <a:lstStyle/>
          <a:p>
            <a:r>
              <a:rPr lang="en-US" altLang="zh-CN" dirty="0" err="1"/>
              <a:t>ViewDir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4207DC-8ACE-4F7C-BFB3-68118375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5" y="825332"/>
            <a:ext cx="6560890" cy="58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1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EC96E-EF6B-4958-BE97-539EA97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Shade4PointsLight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B8EEF-C347-4A17-BD60-644C231F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3" y="1691322"/>
            <a:ext cx="5852609" cy="4729599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30A590A-1810-4FA3-ACC7-CE4A6C8D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866" y="1828800"/>
            <a:ext cx="2660366" cy="4351337"/>
          </a:xfrm>
        </p:spPr>
        <p:txBody>
          <a:bodyPr/>
          <a:lstStyle/>
          <a:p>
            <a:r>
              <a:rPr lang="en-US" altLang="zh-CN" dirty="0" err="1"/>
              <a:t>lengthSq</a:t>
            </a:r>
            <a:r>
              <a:rPr lang="en-US" altLang="zh-CN" dirty="0"/>
              <a:t> </a:t>
            </a:r>
            <a:r>
              <a:rPr lang="zh-CN" altLang="en-US" dirty="0"/>
              <a:t>每个分量为距离的平方</a:t>
            </a:r>
            <a:endParaRPr lang="en-US" altLang="zh-CN" dirty="0"/>
          </a:p>
          <a:p>
            <a:r>
              <a:rPr lang="zh-CN" altLang="en-US" dirty="0"/>
              <a:t>为了防止出现除以</a:t>
            </a:r>
            <a:r>
              <a:rPr lang="en-US" altLang="zh-CN" dirty="0"/>
              <a:t>0</a:t>
            </a:r>
            <a:r>
              <a:rPr lang="zh-CN" altLang="en-US" dirty="0"/>
              <a:t>，对</a:t>
            </a:r>
            <a:r>
              <a:rPr lang="en-US" altLang="zh-CN" dirty="0"/>
              <a:t>max</a:t>
            </a:r>
            <a:r>
              <a:rPr lang="zh-CN" altLang="en-US" dirty="0"/>
              <a:t>进行限制</a:t>
            </a:r>
          </a:p>
        </p:txBody>
      </p:sp>
    </p:spTree>
    <p:extLst>
      <p:ext uri="{BB962C8B-B14F-4D97-AF65-F5344CB8AC3E}">
        <p14:creationId xmlns:p14="http://schemas.microsoft.com/office/powerpoint/2010/main" val="1130447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F7535-90A4-460E-A78C-B1DC8B5B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Shade4PointsLight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FD53B-1CA4-40B3-8D15-5D4B203AE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866" y="1828800"/>
            <a:ext cx="2660366" cy="4351337"/>
          </a:xfrm>
        </p:spPr>
        <p:txBody>
          <a:bodyPr/>
          <a:lstStyle/>
          <a:p>
            <a:r>
              <a:rPr lang="en-US" altLang="zh-CN" dirty="0" err="1"/>
              <a:t>ndotl</a:t>
            </a:r>
            <a:r>
              <a:rPr lang="zh-CN" altLang="en-US" dirty="0"/>
              <a:t>每个分量计算每个灯光的</a:t>
            </a:r>
            <a:r>
              <a:rPr lang="en-US" altLang="zh-CN" dirty="0"/>
              <a:t>n</a:t>
            </a:r>
            <a:r>
              <a:rPr lang="zh-CN" altLang="en-US" dirty="0"/>
              <a:t>与</a:t>
            </a:r>
            <a:r>
              <a:rPr lang="en-US" altLang="zh-CN" dirty="0"/>
              <a:t>l</a:t>
            </a:r>
            <a:r>
              <a:rPr lang="zh-CN" altLang="en-US" dirty="0"/>
              <a:t>的计算结果</a:t>
            </a:r>
            <a:endParaRPr lang="en-US" altLang="zh-CN" dirty="0"/>
          </a:p>
          <a:p>
            <a:r>
              <a:rPr lang="en-US" altLang="zh-CN" dirty="0" err="1"/>
              <a:t>corr</a:t>
            </a:r>
            <a:r>
              <a:rPr lang="zh-CN" altLang="en-US" dirty="0"/>
              <a:t>是</a:t>
            </a:r>
            <a:r>
              <a:rPr lang="en-US" altLang="zh-CN" dirty="0" err="1"/>
              <a:t>lengthSq</a:t>
            </a:r>
            <a:r>
              <a:rPr lang="zh-CN" altLang="en-US" dirty="0"/>
              <a:t>的平方根的倒数</a:t>
            </a:r>
            <a:endParaRPr lang="en-US" altLang="zh-CN" dirty="0"/>
          </a:p>
          <a:p>
            <a:r>
              <a:rPr lang="en-US" altLang="zh-CN" dirty="0" err="1"/>
              <a:t>atten</a:t>
            </a:r>
            <a:r>
              <a:rPr lang="zh-CN" altLang="en-US" dirty="0"/>
              <a:t>是衰减程度</a:t>
            </a:r>
            <a:endParaRPr lang="en-US" altLang="zh-CN" dirty="0"/>
          </a:p>
          <a:p>
            <a:r>
              <a:rPr lang="en-US" altLang="zh-CN" dirty="0"/>
              <a:t>diff</a:t>
            </a:r>
            <a:r>
              <a:rPr lang="zh-CN" altLang="en-US" dirty="0"/>
              <a:t>是四个灯光的</a:t>
            </a:r>
            <a:r>
              <a:rPr lang="en-US" altLang="zh-CN" dirty="0"/>
              <a:t>Lambert</a:t>
            </a:r>
            <a:r>
              <a:rPr lang="zh-CN" altLang="en-US" dirty="0"/>
              <a:t>计算结果</a:t>
            </a:r>
            <a:endParaRPr lang="en-US" altLang="zh-CN" dirty="0"/>
          </a:p>
          <a:p>
            <a:r>
              <a:rPr lang="en-US" altLang="zh-CN" dirty="0"/>
              <a:t>col</a:t>
            </a:r>
            <a:r>
              <a:rPr lang="zh-CN" altLang="en-US" dirty="0"/>
              <a:t>将所有灯光的结果进行累加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62591B-63DA-42B9-965D-E1317D73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7" y="1691322"/>
            <a:ext cx="6425109" cy="48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87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F1CFF-5B38-4181-AC23-8F88E7F9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VertexLit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9">
                <a:extLst>
                  <a:ext uri="{FF2B5EF4-FFF2-40B4-BE49-F238E27FC236}">
                    <a16:creationId xmlns:a16="http://schemas.microsoft.com/office/drawing/2014/main" id="{12B37398-CCAE-43C9-82EA-007E568DBA5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262063" y="1828800"/>
              <a:ext cx="8594723" cy="33367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75236">
                      <a:extLst>
                        <a:ext uri="{9D8B030D-6E8A-4147-A177-3AD203B41FA5}">
                          <a16:colId xmlns:a16="http://schemas.microsoft.com/office/drawing/2014/main" val="2580357102"/>
                        </a:ext>
                      </a:extLst>
                    </a:gridCol>
                    <a:gridCol w="1048870">
                      <a:extLst>
                        <a:ext uri="{9D8B030D-6E8A-4147-A177-3AD203B41FA5}">
                          <a16:colId xmlns:a16="http://schemas.microsoft.com/office/drawing/2014/main" val="1552601593"/>
                        </a:ext>
                      </a:extLst>
                    </a:gridCol>
                    <a:gridCol w="4870617">
                      <a:extLst>
                        <a:ext uri="{9D8B030D-6E8A-4147-A177-3AD203B41FA5}">
                          <a16:colId xmlns:a16="http://schemas.microsoft.com/office/drawing/2014/main" val="513716751"/>
                        </a:ext>
                      </a:extLst>
                    </a:gridCol>
                  </a:tblGrid>
                  <a:tr h="354618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类型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316373"/>
                      </a:ext>
                    </a:extLst>
                  </a:tr>
                  <a:tr h="354618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unity_LightColor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half4[8]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颜色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28609"/>
                      </a:ext>
                    </a:extLst>
                  </a:tr>
                  <a:tr h="620581">
                    <a:tc>
                      <a:txBody>
                        <a:bodyPr/>
                        <a:lstStyle/>
                        <a:p>
                          <a:r>
                            <a:rPr lang="en-US" altLang="zh-CN" sz="18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unity_LightPosition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float4[8]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平行光</a:t>
                          </a:r>
                          <a:r>
                            <a:rPr lang="en-US" altLang="zh-CN" dirty="0"/>
                            <a:t>: (</a:t>
                          </a:r>
                          <a:r>
                            <a:rPr lang="zh-CN" altLang="en-US" dirty="0"/>
                            <a:t>平行光方向</a:t>
                          </a:r>
                          <a:r>
                            <a:rPr lang="en-US" altLang="zh-CN" dirty="0"/>
                            <a:t>, 0)</a:t>
                          </a:r>
                        </a:p>
                        <a:p>
                          <a:r>
                            <a:rPr lang="zh-CN" altLang="en-US" dirty="0"/>
                            <a:t>其它光</a:t>
                          </a:r>
                          <a:r>
                            <a:rPr lang="en-US" altLang="zh-CN" dirty="0"/>
                            <a:t>: (</a:t>
                          </a:r>
                          <a:r>
                            <a:rPr lang="zh-CN" altLang="en-US" dirty="0"/>
                            <a:t>光源位置</a:t>
                          </a:r>
                          <a:r>
                            <a:rPr lang="en-US" altLang="zh-CN" dirty="0"/>
                            <a:t>, 1)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603557"/>
                      </a:ext>
                    </a:extLst>
                  </a:tr>
                  <a:tr h="1128004">
                    <a:tc>
                      <a:txBody>
                        <a:bodyPr/>
                        <a:lstStyle/>
                        <a:p>
                          <a:r>
                            <a:rPr lang="en-US" altLang="zh-CN" sz="18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unity_LightAtten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half4[8]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聚光灯</a:t>
                          </a:r>
                          <a:r>
                            <a:rPr lang="zh-CN" altLang="en-US" dirty="0">
                              <a:sym typeface="Wingdings" panose="05000000000000000000" pitchFamily="2" charset="2"/>
                            </a:rPr>
                            <a:t>： </a:t>
                          </a:r>
                          <a:r>
                            <a:rPr lang="en-US" altLang="zh-CN" dirty="0">
                              <a:sym typeface="Wingdings" panose="05000000000000000000" pitchFamily="2" charset="2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cos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cos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cos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𝑎𝑡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dirty="0">
                              <a:sym typeface="Wingdings" panose="05000000000000000000" pitchFamily="2" charset="2"/>
                            </a:rPr>
                            <a:t>)</a:t>
                          </a:r>
                          <a:r>
                            <a:rPr lang="zh-CN" altLang="en-US" dirty="0">
                              <a:sym typeface="Wingdings" panose="05000000000000000000" pitchFamily="2" charset="2"/>
                            </a:rPr>
                            <a:t>，其中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oMath>
                          </a14:m>
                          <a:r>
                            <a:rPr lang="zh-CN" altLang="en-US" dirty="0"/>
                            <a:t>是光锥的顶角，</a:t>
                          </a:r>
                          <a:r>
                            <a:rPr lang="en-US" altLang="zh-CN" dirty="0" err="1"/>
                            <a:t>att</a:t>
                          </a:r>
                          <a:r>
                            <a:rPr lang="zh-CN" altLang="en-US" dirty="0"/>
                            <a:t>是衰减系数，</a:t>
                          </a:r>
                          <a:r>
                            <a:rPr lang="en-US" altLang="zh-CN" dirty="0"/>
                            <a:t>r</a:t>
                          </a:r>
                          <a:r>
                            <a:rPr lang="zh-CN" altLang="en-US" dirty="0"/>
                            <a:t>是光照范围</a:t>
                          </a:r>
                          <a:endParaRPr lang="en-US" altLang="zh-CN" dirty="0"/>
                        </a:p>
                        <a:p>
                          <a:r>
                            <a:rPr lang="zh-CN" altLang="en-US" dirty="0"/>
                            <a:t>其它光：</a:t>
                          </a:r>
                          <a:r>
                            <a:rPr lang="en-US" altLang="zh-CN" dirty="0">
                              <a:sym typeface="Wingdings" panose="05000000000000000000" pitchFamily="2" charset="2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−1,1,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𝑎𝑡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dirty="0">
                              <a:sym typeface="Wingdings" panose="05000000000000000000" pitchFamily="2" charset="2"/>
                            </a:rPr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0810213"/>
                      </a:ext>
                    </a:extLst>
                  </a:tr>
                  <a:tr h="80174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unity_SpotDirection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float4[8]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聚光灯：聚光灯的方向</a:t>
                          </a:r>
                          <a:endParaRPr lang="en-US" altLang="zh-CN" dirty="0"/>
                        </a:p>
                        <a:p>
                          <a:r>
                            <a:rPr lang="zh-CN" altLang="en-US" dirty="0"/>
                            <a:t>非聚光灯</a:t>
                          </a:r>
                          <a:r>
                            <a:rPr lang="zh-CN" altLang="en-US" dirty="0">
                              <a:sym typeface="Wingdings" panose="05000000000000000000" pitchFamily="2" charset="2"/>
                            </a:rPr>
                            <a:t>： </a:t>
                          </a:r>
                          <a:r>
                            <a:rPr lang="en-US" altLang="zh-CN" dirty="0">
                              <a:sym typeface="Wingdings" panose="05000000000000000000" pitchFamily="2" charset="2"/>
                            </a:rPr>
                            <a:t>(0,0,1,0)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22706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9">
                <a:extLst>
                  <a:ext uri="{FF2B5EF4-FFF2-40B4-BE49-F238E27FC236}">
                    <a16:creationId xmlns:a16="http://schemas.microsoft.com/office/drawing/2014/main" id="{12B37398-CCAE-43C9-82EA-007E568DBA5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262063" y="1828800"/>
              <a:ext cx="8594723" cy="33367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75236">
                      <a:extLst>
                        <a:ext uri="{9D8B030D-6E8A-4147-A177-3AD203B41FA5}">
                          <a16:colId xmlns:a16="http://schemas.microsoft.com/office/drawing/2014/main" val="2580357102"/>
                        </a:ext>
                      </a:extLst>
                    </a:gridCol>
                    <a:gridCol w="1048870">
                      <a:extLst>
                        <a:ext uri="{9D8B030D-6E8A-4147-A177-3AD203B41FA5}">
                          <a16:colId xmlns:a16="http://schemas.microsoft.com/office/drawing/2014/main" val="1552601593"/>
                        </a:ext>
                      </a:extLst>
                    </a:gridCol>
                    <a:gridCol w="4870617">
                      <a:extLst>
                        <a:ext uri="{9D8B030D-6E8A-4147-A177-3AD203B41FA5}">
                          <a16:colId xmlns:a16="http://schemas.microsoft.com/office/drawing/2014/main" val="51371675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类型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含义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3163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unity_LightColor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half4[8]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颜色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9286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sz="18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unity_LightPosition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float4[8]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平行光</a:t>
                          </a:r>
                          <a:r>
                            <a:rPr lang="en-US" altLang="zh-CN" dirty="0"/>
                            <a:t>: (</a:t>
                          </a:r>
                          <a:r>
                            <a:rPr lang="zh-CN" altLang="en-US" dirty="0"/>
                            <a:t>平行光方向</a:t>
                          </a:r>
                          <a:r>
                            <a:rPr lang="en-US" altLang="zh-CN" dirty="0"/>
                            <a:t>, 0)</a:t>
                          </a:r>
                        </a:p>
                        <a:p>
                          <a:r>
                            <a:rPr lang="zh-CN" altLang="en-US" dirty="0"/>
                            <a:t>其它光</a:t>
                          </a:r>
                          <a:r>
                            <a:rPr lang="en-US" altLang="zh-CN" dirty="0"/>
                            <a:t>: (</a:t>
                          </a:r>
                          <a:r>
                            <a:rPr lang="zh-CN" altLang="en-US" dirty="0"/>
                            <a:t>光源位置</a:t>
                          </a:r>
                          <a:r>
                            <a:rPr lang="en-US" altLang="zh-CN" dirty="0"/>
                            <a:t>, 1)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4603557"/>
                      </a:ext>
                    </a:extLst>
                  </a:tr>
                  <a:tr h="1163447">
                    <a:tc>
                      <a:txBody>
                        <a:bodyPr/>
                        <a:lstStyle/>
                        <a:p>
                          <a:r>
                            <a:rPr lang="en-US" altLang="zh-CN" sz="18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unity_LightAtten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half4[8]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721" t="-121466" r="-626" b="-701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0810213"/>
                      </a:ext>
                    </a:extLst>
                  </a:tr>
                  <a:tr h="80174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unity_SpotDirection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float4[8]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聚光灯：聚光灯的方向</a:t>
                          </a:r>
                          <a:endParaRPr lang="en-US" altLang="zh-CN" dirty="0"/>
                        </a:p>
                        <a:p>
                          <a:r>
                            <a:rPr lang="zh-CN" altLang="en-US" dirty="0"/>
                            <a:t>非聚光灯</a:t>
                          </a:r>
                          <a:r>
                            <a:rPr lang="zh-CN" altLang="en-US" dirty="0">
                              <a:sym typeface="Wingdings" panose="05000000000000000000" pitchFamily="2" charset="2"/>
                            </a:rPr>
                            <a:t>： </a:t>
                          </a:r>
                          <a:r>
                            <a:rPr lang="en-US" altLang="zh-CN" dirty="0">
                              <a:sym typeface="Wingdings" panose="05000000000000000000" pitchFamily="2" charset="2"/>
                            </a:rPr>
                            <a:t>(0,0,1,0)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22706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6845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8942C-E064-4965-8F73-397E3582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ShadeVertexLightsFull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7E54E-F7E2-4087-B628-3D16D865D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530" y="2006366"/>
            <a:ext cx="3875982" cy="4351337"/>
          </a:xfrm>
        </p:spPr>
        <p:txBody>
          <a:bodyPr/>
          <a:lstStyle/>
          <a:p>
            <a:r>
              <a:rPr lang="en-US" altLang="zh-CN" dirty="0" err="1"/>
              <a:t>viewPos</a:t>
            </a:r>
            <a:r>
              <a:rPr lang="en-US" altLang="zh-CN" dirty="0"/>
              <a:t> </a:t>
            </a:r>
            <a:r>
              <a:rPr lang="zh-CN" altLang="en-US" dirty="0"/>
              <a:t>计算视图空间坐标</a:t>
            </a:r>
            <a:endParaRPr lang="en-US" altLang="zh-CN" dirty="0"/>
          </a:p>
          <a:p>
            <a:r>
              <a:rPr lang="en-US" altLang="zh-CN" dirty="0" err="1"/>
              <a:t>viewN</a:t>
            </a:r>
            <a:r>
              <a:rPr lang="en-US" altLang="zh-CN" dirty="0"/>
              <a:t> </a:t>
            </a:r>
            <a:r>
              <a:rPr lang="zh-CN" altLang="en-US" dirty="0"/>
              <a:t>计算视图空间法线</a:t>
            </a:r>
            <a:endParaRPr lang="en-US" altLang="zh-CN" dirty="0"/>
          </a:p>
          <a:p>
            <a:r>
              <a:rPr lang="en-US" altLang="zh-CN" dirty="0" err="1"/>
              <a:t>lightColor</a:t>
            </a:r>
            <a:r>
              <a:rPr lang="en-US" altLang="zh-CN" dirty="0"/>
              <a:t> </a:t>
            </a:r>
            <a:r>
              <a:rPr lang="zh-CN" altLang="en-US" dirty="0"/>
              <a:t>环境光</a:t>
            </a:r>
            <a:endParaRPr lang="en-US" altLang="zh-CN" dirty="0"/>
          </a:p>
          <a:p>
            <a:r>
              <a:rPr lang="zh-CN" altLang="en-US" dirty="0"/>
              <a:t>接下来对每一个光照进行处理</a:t>
            </a:r>
            <a:endParaRPr lang="en-US" altLang="zh-CN" dirty="0"/>
          </a:p>
          <a:p>
            <a:r>
              <a:rPr lang="en-US" altLang="zh-CN" dirty="0" err="1"/>
              <a:t>toLight</a:t>
            </a:r>
            <a:r>
              <a:rPr lang="en-US" altLang="zh-CN" dirty="0"/>
              <a:t> </a:t>
            </a:r>
            <a:r>
              <a:rPr lang="zh-CN" altLang="en-US" dirty="0"/>
              <a:t>计算方向，讨论平行光</a:t>
            </a:r>
            <a:endParaRPr lang="en-US" altLang="zh-CN" dirty="0"/>
          </a:p>
          <a:p>
            <a:r>
              <a:rPr lang="en-US" altLang="zh-CN" dirty="0" err="1"/>
              <a:t>lengthSq</a:t>
            </a:r>
            <a:r>
              <a:rPr lang="en-US" altLang="zh-CN" dirty="0"/>
              <a:t> </a:t>
            </a:r>
            <a:r>
              <a:rPr lang="zh-CN" altLang="en-US" dirty="0"/>
              <a:t>求距离平方，并防除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之后归一化</a:t>
            </a:r>
            <a:r>
              <a:rPr lang="en-US" altLang="zh-CN" dirty="0" err="1"/>
              <a:t>toLight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EA2B65-A722-4A06-861F-98E2D65D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4" y="1936376"/>
            <a:ext cx="6391491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31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7CE07-8A25-4F6B-9BA0-403D679F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ShadeVertexLightsFull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90BBDF-9FF3-41F4-99C4-08D1F9174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5" y="1778971"/>
            <a:ext cx="6852525" cy="439054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8DA01DB-9AFA-483B-928C-CFB6CF6B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530" y="2006367"/>
            <a:ext cx="3875982" cy="2490330"/>
          </a:xfrm>
        </p:spPr>
        <p:txBody>
          <a:bodyPr/>
          <a:lstStyle/>
          <a:p>
            <a:r>
              <a:rPr lang="en-US" altLang="zh-CN" dirty="0" err="1"/>
              <a:t>atten</a:t>
            </a:r>
            <a:r>
              <a:rPr lang="en-US" altLang="zh-CN" dirty="0"/>
              <a:t> </a:t>
            </a:r>
            <a:r>
              <a:rPr lang="zh-CN" altLang="en-US" dirty="0"/>
              <a:t>计算衰减</a:t>
            </a:r>
            <a:endParaRPr lang="en-US" altLang="zh-CN" dirty="0"/>
          </a:p>
          <a:p>
            <a:r>
              <a:rPr lang="zh-CN" altLang="en-US" dirty="0"/>
              <a:t>再计算聚光灯的衰减</a:t>
            </a:r>
            <a:endParaRPr lang="en-US" altLang="zh-CN" dirty="0"/>
          </a:p>
          <a:p>
            <a:r>
              <a:rPr lang="zh-CN" altLang="en-US" dirty="0"/>
              <a:t>然后计算</a:t>
            </a:r>
            <a:r>
              <a:rPr lang="en-US" altLang="zh-CN" dirty="0"/>
              <a:t>diffuse</a:t>
            </a:r>
            <a:r>
              <a:rPr lang="zh-CN" altLang="en-US" dirty="0"/>
              <a:t>项</a:t>
            </a:r>
            <a:endParaRPr lang="en-US" altLang="zh-CN" dirty="0"/>
          </a:p>
          <a:p>
            <a:r>
              <a:rPr lang="zh-CN" altLang="en-US" dirty="0"/>
              <a:t>最后进行累加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7103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3CFA8-422D-459B-93AA-28D76789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聚光灯的衰减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FBD663-7FAF-497B-8E11-5868677700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2907" y="1828801"/>
                <a:ext cx="5419703" cy="165696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𝑟h𝑜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𝑠𝑝𝑜𝑡𝐴𝑑𝑑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cos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cos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𝜃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dirty="0"/>
                  <a:t> </a:t>
                </a:r>
              </a:p>
              <a:p>
                <a:r>
                  <a:rPr lang="zh-CN" altLang="en-US" dirty="0"/>
                  <a:t>再把这个结果限制到</a:t>
                </a:r>
                <a:r>
                  <a:rPr lang="en-US" altLang="zh-CN" dirty="0"/>
                  <a:t>[0,1]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FBD663-7FAF-497B-8E11-5868677700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2907" y="1828801"/>
                <a:ext cx="5419703" cy="1656966"/>
              </a:xfrm>
              <a:blipFill>
                <a:blip r:embed="rId3"/>
                <a:stretch>
                  <a:fillRect l="-225" b="-4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8000DD6-CC95-4A58-8EE2-C0107507D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05" y="1893345"/>
            <a:ext cx="3273053" cy="4286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0F41CC-6AC2-448F-B57C-F80E7CFE7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907" y="3429000"/>
            <a:ext cx="4142285" cy="32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42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7E8D5-D62D-4F8B-A107-E930DFA5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聚光灯的衰减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822249-34D6-4AFB-94B2-FB99E0E98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40774" y="4424714"/>
                <a:ext cx="5016458" cy="175542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/>
                  <a:t> 不衰减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dirty="0"/>
                  <a:t> 衰减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衰减为</a:t>
                </a:r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2822249-34D6-4AFB-94B2-FB99E0E98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774" y="4424714"/>
                <a:ext cx="5016458" cy="1755423"/>
              </a:xfrm>
              <a:blipFill>
                <a:blip r:embed="rId2"/>
                <a:stretch>
                  <a:fillRect l="-243" t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229CDAE-C8AC-4453-9F4C-02043F84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47" y="1833403"/>
            <a:ext cx="3850026" cy="26710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61BC0B-056B-4F26-863D-600B6000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660" y="1828800"/>
            <a:ext cx="5375313" cy="21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3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1972F78-75AB-4D3A-9EE0-BFC6EE12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</a:t>
            </a:r>
            <a:r>
              <a:rPr lang="en-US" altLang="zh-CN" dirty="0"/>
              <a:t>&amp;</a:t>
            </a:r>
            <a:r>
              <a:rPr lang="zh-CN" altLang="en-US" dirty="0"/>
              <a:t>作业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249BC9C-FBD4-4659-BD32-1CF1FC3B9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817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70C024-58A0-47D0-9EEF-C7504080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Shading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705001-2BFA-460A-B55D-630E02213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2022438"/>
          </a:xfrm>
        </p:spPr>
        <p:txBody>
          <a:bodyPr/>
          <a:lstStyle/>
          <a:p>
            <a:r>
              <a:rPr lang="zh-CN" altLang="en-US" dirty="0"/>
              <a:t>我们刚刚介绍的是</a:t>
            </a:r>
            <a:r>
              <a:rPr lang="en-US" altLang="zh-CN" dirty="0" err="1"/>
              <a:t>Phong</a:t>
            </a:r>
            <a:r>
              <a:rPr lang="en-US" altLang="zh-CN" dirty="0"/>
              <a:t> Shading.</a:t>
            </a:r>
          </a:p>
          <a:p>
            <a:r>
              <a:rPr lang="en-US" altLang="zh-CN" dirty="0" err="1"/>
              <a:t>Phong</a:t>
            </a:r>
            <a:r>
              <a:rPr lang="en-US" altLang="zh-CN" dirty="0"/>
              <a:t> Shading</a:t>
            </a:r>
            <a:r>
              <a:rPr lang="zh-CN" altLang="en-US" dirty="0"/>
              <a:t>是在片元着色器中进行着色</a:t>
            </a:r>
            <a:endParaRPr lang="en-US" altLang="zh-CN" dirty="0"/>
          </a:p>
          <a:p>
            <a:r>
              <a:rPr lang="zh-CN" altLang="en-US" dirty="0"/>
              <a:t>如果在顶点着色器中进行着色然后插值，就叫做</a:t>
            </a:r>
            <a:r>
              <a:rPr lang="en-US" altLang="zh-CN" dirty="0" err="1"/>
              <a:t>Gourand</a:t>
            </a:r>
            <a:r>
              <a:rPr lang="en-US" altLang="zh-CN" dirty="0"/>
              <a:t> Shading</a:t>
            </a:r>
          </a:p>
          <a:p>
            <a:r>
              <a:rPr lang="zh-CN" altLang="en-US" dirty="0"/>
              <a:t>请尝试实践</a:t>
            </a:r>
            <a:r>
              <a:rPr lang="en-US" altLang="zh-CN" dirty="0" err="1"/>
              <a:t>Gourand</a:t>
            </a:r>
            <a:r>
              <a:rPr lang="en-US" altLang="zh-CN" dirty="0"/>
              <a:t> Shading</a:t>
            </a:r>
            <a:r>
              <a:rPr lang="zh-CN" altLang="en-US" dirty="0"/>
              <a:t>，然后比较二者在效果上有什么不同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34A7A7-45D1-4A0F-9E6E-48649E44F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0" y="3928140"/>
            <a:ext cx="4647702" cy="16124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B83B47-0EE5-4A5F-A449-3FF941E81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52" y="3928140"/>
            <a:ext cx="5224760" cy="16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3E0C3-26C3-461D-AE89-A214A381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63037E-1221-4210-BDCA-A7B03F3E3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本质是全局光照。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8FE3BB-F540-4159-978A-B388F787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14" y="2447274"/>
            <a:ext cx="896427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01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6CB04-EFA8-4314-89C3-ACF4C0C0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Half Lambert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67849-8C72-4A5D-95D5-92A34A5DB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930536"/>
          </a:xfrm>
        </p:spPr>
        <p:txBody>
          <a:bodyPr/>
          <a:lstStyle/>
          <a:p>
            <a:r>
              <a:rPr lang="zh-CN" altLang="en-US" dirty="0"/>
              <a:t>请实现</a:t>
            </a:r>
            <a:r>
              <a:rPr lang="en-US" altLang="zh-CN" dirty="0"/>
              <a:t>Half Lambert</a:t>
            </a:r>
            <a:r>
              <a:rPr lang="zh-CN" altLang="en-US" dirty="0"/>
              <a:t>模型，并和</a:t>
            </a:r>
            <a:r>
              <a:rPr lang="en-US" altLang="zh-CN" dirty="0"/>
              <a:t>Lambert</a:t>
            </a:r>
            <a:r>
              <a:rPr lang="zh-CN" altLang="en-US" dirty="0"/>
              <a:t>模型比较其异同。</a:t>
            </a:r>
            <a:endParaRPr lang="en-US" altLang="zh-CN" dirty="0"/>
          </a:p>
          <a:p>
            <a:r>
              <a:rPr lang="zh-CN" altLang="en-US" dirty="0"/>
              <a:t>一个参考：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64607F-6BFF-49DE-9429-D9C1A7530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3177456"/>
            <a:ext cx="9052560" cy="2925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338A30-F48E-43E8-8E2D-63214045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217" y="3993474"/>
            <a:ext cx="2406219" cy="249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60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A939B-CC4D-4A46-88B6-5C896520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8EF12-5A1D-40E4-8DF9-8255A2701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914400"/>
          </a:xfrm>
        </p:spPr>
        <p:txBody>
          <a:bodyPr/>
          <a:lstStyle/>
          <a:p>
            <a:r>
              <a:rPr lang="zh-CN" altLang="en-US" dirty="0"/>
              <a:t>试着使用</a:t>
            </a:r>
            <a:r>
              <a:rPr lang="en-US" altLang="zh-CN" dirty="0" err="1"/>
              <a:t>Phong</a:t>
            </a:r>
            <a:r>
              <a:rPr lang="zh-CN" altLang="en-US" dirty="0"/>
              <a:t>模型进行着色。</a:t>
            </a:r>
            <a:endParaRPr lang="en-US" altLang="zh-CN" dirty="0"/>
          </a:p>
          <a:p>
            <a:r>
              <a:rPr lang="zh-CN" altLang="en-US" dirty="0"/>
              <a:t>一个参考：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09AE34-245C-44DE-8312-1E8EE718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" y="3429000"/>
            <a:ext cx="10418781" cy="895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10DC6A-7406-4BC7-8230-5310D64A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774" y="4616681"/>
            <a:ext cx="2002974" cy="197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528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B9093-7DB0-40F9-B123-11F3AAFB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多光源</a:t>
            </a:r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CBF2D-237B-48C0-8B99-27056551A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实现多光源的</a:t>
            </a:r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endParaRPr lang="en-US" altLang="zh-CN" dirty="0"/>
          </a:p>
          <a:p>
            <a:r>
              <a:rPr lang="zh-CN" altLang="en-US" dirty="0"/>
              <a:t>参考解答：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https://paste.ubuntu.com/p/JRMgVrTFNM/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0094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744EE-AB98-43EB-B676-4393C3BC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Spherical Harmonics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4391D-7044-4A16-B7FE-8F4CD86C3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了解什么是球谐函数。</a:t>
            </a:r>
          </a:p>
        </p:txBody>
      </p:sp>
      <p:pic>
        <p:nvPicPr>
          <p:cNvPr id="1026" name="Picture 2" descr="Spherical harmonics - Wikipedia">
            <a:extLst>
              <a:ext uri="{FF2B5EF4-FFF2-40B4-BE49-F238E27FC236}">
                <a16:creationId xmlns:a16="http://schemas.microsoft.com/office/drawing/2014/main" id="{24D4920D-8744-4E37-9FCF-238251DA5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26" y="2695771"/>
            <a:ext cx="6210555" cy="388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878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4E314-53BD-4543-B8DF-169986A7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01214"/>
            <a:ext cx="9692640" cy="1325562"/>
          </a:xfrm>
        </p:spPr>
        <p:txBody>
          <a:bodyPr/>
          <a:lstStyle/>
          <a:p>
            <a:r>
              <a:rPr lang="en-US" altLang="zh-CN" dirty="0"/>
              <a:t>Reference / Materials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A7BB4-F700-4763-AF6C-92EFF93D1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563642" cy="452359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https://www.gamasutra.com/blogs/PiotrSobolewski/20160531/273912/How_To_Choose_Between_Forward_or_Deferred_Rendering_Paths_in_Unity.php</a:t>
            </a:r>
            <a:r>
              <a:rPr lang="zh-CN" altLang="en-US" sz="2000" dirty="0"/>
              <a:t>  对渲染路径的概述性描述</a:t>
            </a:r>
            <a:endParaRPr lang="en-US" altLang="zh-CN" sz="2000" dirty="0"/>
          </a:p>
          <a:p>
            <a:r>
              <a:rPr lang="en-US" altLang="zh-CN" sz="2000" dirty="0">
                <a:hlinkClick r:id="rId3"/>
              </a:rPr>
              <a:t>https://learn.unity.com/tutorial/introduction-to-lighting-and-rendering?uv=5.x</a:t>
            </a:r>
            <a:r>
              <a:rPr lang="en-US" altLang="zh-CN" sz="2000" dirty="0"/>
              <a:t> Unity</a:t>
            </a:r>
            <a:r>
              <a:rPr lang="zh-CN" altLang="en-US" sz="2000" dirty="0"/>
              <a:t>官方对光照和渲染的介绍</a:t>
            </a:r>
            <a:endParaRPr lang="en-US" altLang="zh-CN" sz="2000" dirty="0"/>
          </a:p>
          <a:p>
            <a:r>
              <a:rPr lang="en-US" altLang="zh-CN" sz="2000" dirty="0">
                <a:hlinkClick r:id="rId4"/>
              </a:rPr>
              <a:t>https://catlikecoding.com/unity/tutorials/rendering/part-5/</a:t>
            </a:r>
            <a:r>
              <a:rPr lang="en-US" altLang="zh-CN" sz="2000" dirty="0"/>
              <a:t> </a:t>
            </a:r>
            <a:r>
              <a:rPr lang="zh-CN" altLang="en-US" sz="2000" dirty="0"/>
              <a:t>光照的介绍</a:t>
            </a:r>
            <a:endParaRPr lang="en-US" altLang="zh-CN" sz="2000" dirty="0"/>
          </a:p>
          <a:p>
            <a:r>
              <a:rPr lang="en-US" altLang="zh-CN" sz="2000" dirty="0">
                <a:hlinkClick r:id="rId5"/>
              </a:rPr>
              <a:t>https://catlikecoding.com/unity/tutorials/rendering/part-13/</a:t>
            </a:r>
            <a:r>
              <a:rPr lang="en-US" altLang="zh-CN" sz="2000" dirty="0"/>
              <a:t> </a:t>
            </a:r>
            <a:r>
              <a:rPr lang="zh-CN" altLang="en-US" sz="2000" dirty="0"/>
              <a:t>延迟渲染的介绍</a:t>
            </a:r>
            <a:endParaRPr lang="en-US" altLang="zh-CN" sz="2000" dirty="0"/>
          </a:p>
          <a:p>
            <a:r>
              <a:rPr lang="en-US" altLang="zh-CN" sz="2000" dirty="0">
                <a:hlinkClick r:id="rId6"/>
              </a:rPr>
              <a:t>https://www.bilibili.com/read/cv10302750</a:t>
            </a:r>
            <a:r>
              <a:rPr lang="en-US" altLang="zh-CN" sz="2000" dirty="0"/>
              <a:t> </a:t>
            </a:r>
            <a:r>
              <a:rPr lang="zh-CN" altLang="en-US" sz="2000" dirty="0"/>
              <a:t>渲染路径总结</a:t>
            </a:r>
            <a:endParaRPr lang="en-US" altLang="zh-CN" sz="2000" dirty="0"/>
          </a:p>
          <a:p>
            <a:r>
              <a:rPr lang="en-US" altLang="zh-CN" sz="2000" dirty="0">
                <a:hlinkClick r:id="rId7"/>
              </a:rPr>
              <a:t>https://docs.unity3d.com/Manual/LightingOverview.html</a:t>
            </a:r>
            <a:r>
              <a:rPr lang="en-US" altLang="zh-CN" sz="2000" dirty="0"/>
              <a:t> Unity</a:t>
            </a:r>
            <a:r>
              <a:rPr lang="zh-CN" altLang="en-US" sz="2000" dirty="0"/>
              <a:t>在光照方面的官方文档</a:t>
            </a:r>
            <a:endParaRPr lang="en-US" altLang="zh-CN" sz="2000" dirty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57023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6B3A7-71C6-4168-B804-806778B7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References/Materials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4A045-A6B8-4CFE-898B-C85DF805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https://github.com/MaxwellGengYF/Unity-Deferred-Lighting-Model</a:t>
            </a:r>
            <a:r>
              <a:rPr lang="en-US" altLang="zh-CN" sz="2000" dirty="0"/>
              <a:t> </a:t>
            </a:r>
            <a:r>
              <a:rPr lang="zh-CN" altLang="en-US" sz="2000" dirty="0"/>
              <a:t>麦老师的延迟渲染模板</a:t>
            </a:r>
            <a:endParaRPr lang="en-US" altLang="zh-CN" sz="2000" dirty="0"/>
          </a:p>
          <a:p>
            <a:r>
              <a:rPr lang="en-US" altLang="zh-CN" sz="2000" dirty="0">
                <a:hlinkClick r:id="rId3"/>
              </a:rPr>
              <a:t>https://zhuanlan.zhihu.com/p/77043332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multi_complie</a:t>
            </a:r>
            <a:r>
              <a:rPr lang="zh-CN" altLang="en-US" sz="2000" dirty="0"/>
              <a:t>介绍</a:t>
            </a:r>
            <a:endParaRPr lang="en-US" altLang="zh-CN" sz="2000" dirty="0"/>
          </a:p>
          <a:p>
            <a:r>
              <a:rPr lang="en-US" altLang="zh-CN" sz="2000" dirty="0">
                <a:hlinkClick r:id="rId4"/>
              </a:rPr>
              <a:t>https://zhuanlan.zhihu.com/p/68888831 </a:t>
            </a:r>
            <a:r>
              <a:rPr lang="en-US" altLang="zh-CN" sz="2000" dirty="0" err="1"/>
              <a:t>multi_complie</a:t>
            </a:r>
            <a:r>
              <a:rPr lang="zh-CN" altLang="en-US" sz="2000" dirty="0"/>
              <a:t>讨论</a:t>
            </a:r>
            <a:endParaRPr lang="en-US" altLang="zh-CN" sz="2000" dirty="0">
              <a:hlinkClick r:id="rId4"/>
            </a:endParaRPr>
          </a:p>
          <a:p>
            <a:r>
              <a:rPr lang="en-US" altLang="zh-CN" sz="2000" dirty="0">
                <a:hlinkClick r:id="rId4"/>
              </a:rPr>
              <a:t>https://zhuanlan.zhihu.com/p/27857652</a:t>
            </a:r>
            <a:r>
              <a:rPr lang="en-US" altLang="zh-CN" sz="2000" dirty="0"/>
              <a:t> </a:t>
            </a:r>
            <a:r>
              <a:rPr lang="zh-CN" altLang="en-US" sz="2000" dirty="0"/>
              <a:t>对</a:t>
            </a:r>
            <a:r>
              <a:rPr lang="en-US" altLang="zh-CN" sz="2000" dirty="0"/>
              <a:t>Unity </a:t>
            </a:r>
            <a:r>
              <a:rPr lang="en-US" altLang="zh-CN" sz="2000" dirty="0" err="1"/>
              <a:t>SpotLight</a:t>
            </a:r>
            <a:r>
              <a:rPr lang="zh-CN" altLang="en-US" sz="2000" dirty="0"/>
              <a:t>的讨论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7109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5AF85-28F8-4F70-B5FF-A05E1F72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 所用</a:t>
            </a:r>
            <a:r>
              <a:rPr lang="en-US" altLang="zh-CN" dirty="0"/>
              <a:t>shader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021935-140A-49CC-A06F-ACD3E9952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47994"/>
          </a:xfrm>
        </p:spPr>
        <p:txBody>
          <a:bodyPr/>
          <a:lstStyle/>
          <a:p>
            <a:r>
              <a:rPr lang="zh-CN" altLang="en-US" dirty="0"/>
              <a:t>为了方便复制粘贴，这里列出。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1D3489-CD7B-4EC4-AD04-8B2DC0E99FFB}"/>
              </a:ext>
            </a:extLst>
          </p:cNvPr>
          <p:cNvSpPr txBox="1"/>
          <p:nvPr/>
        </p:nvSpPr>
        <p:spPr>
          <a:xfrm>
            <a:off x="836154" y="4690827"/>
            <a:ext cx="1879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"GS202/Lesson2/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BlinnPhong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Properties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_Diffuse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 Color, 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k_d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 1, 1, 1)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_Specular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"Specular Color, 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k_s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 1, 1, 1)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_Gloss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"Gloss, g"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Range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(8, 255)) = 32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SubShader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Tags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LightMode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ForwardBase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Lighting.cginc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_Diffuse;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_Specular;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_Gloss;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 : SV_POSITION;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normal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TEXCOORD1;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appdata_base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unity_ObjectToWorld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(v2f v) : SV_TARGET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ambient =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UNITY_LIGHTMODEL_AMBIENT.xyz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light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(_WorldSpaceLightPos0.xyz);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</a:t>
            </a:r>
            <a:r>
              <a:rPr lang="zh-CN" altLang="en-US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单光源平行光</a:t>
            </a:r>
            <a:endParaRPr lang="zh-CN" altLang="en-US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zh-CN" altLang="en-US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diffuse =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Diffuse.rgb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(light,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UnityWorldSpaceViewDir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halfVec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+ light);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specular =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Specular.rgb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pow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halfVec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)), _Gloss);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(diffuse + (ambient + specular) * _LightColor0.rgb, 0);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FallBack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AE3F4A-FD52-4B0E-90EF-61213F9E2AFC}"/>
              </a:ext>
            </a:extLst>
          </p:cNvPr>
          <p:cNvSpPr txBox="1"/>
          <p:nvPr/>
        </p:nvSpPr>
        <p:spPr>
          <a:xfrm>
            <a:off x="1098550" y="4321495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8E3449-46F4-4D11-A5F9-9CA5D28ADD85}"/>
              </a:ext>
            </a:extLst>
          </p:cNvPr>
          <p:cNvSpPr txBox="1"/>
          <p:nvPr/>
        </p:nvSpPr>
        <p:spPr>
          <a:xfrm>
            <a:off x="728204" y="2646127"/>
            <a:ext cx="187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"GS202/Lesson2/Lambert"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Properties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_Diffuse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 Color, 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k_d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 1, 1, 1)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SubShader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Tags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LightMode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ForwardBase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Lighting.cginc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_Diffuse;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 : SV_POSITION;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normal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appdata_base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(v2f v) : SV_TARGET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ambient =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UNITY_LIGHTMODEL_AMBIENT.xyz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light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(_WorldSpaceLightPos0.xyz);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</a:t>
            </a:r>
            <a:r>
              <a:rPr lang="zh-CN" altLang="en-US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单光源平行光</a:t>
            </a:r>
            <a:endParaRPr lang="zh-CN" altLang="en-US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zh-CN" altLang="en-US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diffuse =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Diffuse.rgb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(light,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((diffuse + ambient) * _LightColor0.rgb, 0);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Fallback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6C74AD-C6D8-49CC-A057-32DDC69E4811}"/>
              </a:ext>
            </a:extLst>
          </p:cNvPr>
          <p:cNvSpPr txBox="1"/>
          <p:nvPr/>
        </p:nvSpPr>
        <p:spPr>
          <a:xfrm>
            <a:off x="990600" y="2276795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Lambert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ADD551-5C59-444B-A06B-5695D4AFC644}"/>
              </a:ext>
            </a:extLst>
          </p:cNvPr>
          <p:cNvSpPr txBox="1"/>
          <p:nvPr/>
        </p:nvSpPr>
        <p:spPr>
          <a:xfrm>
            <a:off x="2715754" y="2582614"/>
            <a:ext cx="187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"GS202/Lesson2/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Phong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Properties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_Diffuse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 Color, 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k_d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 1, 1, 1)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_Specular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"Specular Color, 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k_s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 1, 1, 1)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_Gloss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"Gloss, g"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Range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(8, 255)) = 32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SubShader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Tags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LightMode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ForwardBase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Lighting.cginc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_Diffuse;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_Specular;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_Gloss;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 : SV_POSITION;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normal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TEXCOORD1;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appdata_base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unity_ObjectToWorld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(v2f v) : SV_TARGET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ambient =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UNITY_LIGHTMODEL_AMBIENT.xyz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light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(_WorldSpaceLightPos0.xyz);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</a:t>
            </a:r>
            <a:r>
              <a:rPr lang="zh-CN" altLang="en-US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单光源平行光</a:t>
            </a:r>
            <a:endParaRPr lang="zh-CN" altLang="en-US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zh-CN" altLang="en-US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diffuse =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Diffuse.rgb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(light,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UnityWorldSpaceViewDir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ref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reflect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(-light,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specular =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Specular.rgb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pow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(ref,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)), _Gloss);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(diffuse + (ambient + specular) * _LightColor0.rgb, 0);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FallBack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21A24E-AFE1-488E-843D-AAA95F87B15D}"/>
              </a:ext>
            </a:extLst>
          </p:cNvPr>
          <p:cNvSpPr txBox="1"/>
          <p:nvPr/>
        </p:nvSpPr>
        <p:spPr>
          <a:xfrm>
            <a:off x="2978150" y="2213282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Phong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035780-349E-4D46-813D-1A069F9EA1E1}"/>
              </a:ext>
            </a:extLst>
          </p:cNvPr>
          <p:cNvSpPr txBox="1"/>
          <p:nvPr/>
        </p:nvSpPr>
        <p:spPr>
          <a:xfrm>
            <a:off x="2804654" y="4798548"/>
            <a:ext cx="187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"GS202/Lesson2/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HalfLambert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Properties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_Diffuse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 Color, 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k_d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 1, 1, 1)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SubShader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Tags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LightMode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ForwardBase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Lighting.cginc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_Diffuse;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 : SV_POSITION;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normal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appdata_base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(v2f v) : SV_TARGET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ambient =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UNITY_LIGHTMODEL_AMBIENT.xyz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light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(_WorldSpaceLightPos0.xyz);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</a:t>
            </a:r>
            <a:r>
              <a:rPr lang="zh-CN" altLang="en-US" sz="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单光源平行光</a:t>
            </a:r>
            <a:endParaRPr lang="zh-CN" altLang="en-US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zh-CN" altLang="en-US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diffuse =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Diffuse.rgb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(0.5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(light,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+ 0.5);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((diffuse + ambient) * _LightColor0.rgb, 0);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Fallback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221F2D-DC12-495E-9548-314DF7CF7158}"/>
              </a:ext>
            </a:extLst>
          </p:cNvPr>
          <p:cNvSpPr txBox="1"/>
          <p:nvPr/>
        </p:nvSpPr>
        <p:spPr>
          <a:xfrm>
            <a:off x="2870200" y="4321495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Half-Lambert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1D999E-9192-48CA-9F3C-A93A9D796448}"/>
              </a:ext>
            </a:extLst>
          </p:cNvPr>
          <p:cNvSpPr txBox="1"/>
          <p:nvPr/>
        </p:nvSpPr>
        <p:spPr>
          <a:xfrm>
            <a:off x="4773154" y="2823927"/>
            <a:ext cx="18796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"GS202/Lesson2/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MultiLambert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Properties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_Diffuse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 Color"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(1,1,1,1)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SubShader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Tags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LightMode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ForwardBase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Lighting.cginc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_Diffuse;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 : SV_POSITION;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normal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TEXCOORD1;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multi_compile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_ FOURLIGHT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appdata_base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unity_ObjectToWorld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(v2f v) : SV_TARGET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ambient =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UNITY_LIGHTMODEL_AMBIENT.xyz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light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WorldSpaceLightDir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diffuse = _LightColor0.rgb *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Diffuse.rgb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(light,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#ifdef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FOURLIGHT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pointColor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Shade4PointLights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unity_4LightPosX0, unity_4LightPosY0, unity_4LightPosZ0,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unity_LightColor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[0].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unity_LightColor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[1].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unity_LightColor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[2].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unity_LightColor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[3].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unity_4LightAtten0,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v.worldPos.xyz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 * _Diffuse;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(diffuse +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pointColor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1);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#endif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(diffuse, 1);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Tags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LightMode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ForwardAdd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Blend One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One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Lighting.cginc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AutoLight.cginc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_Diffuse;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 : SV_POSITION;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normal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TEXCOORD1;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multi_compile_fwdadd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appdata_base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unity_ObjectToWorld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(v2f v) : SV_TARGET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light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UnityWorldSpaceLightDir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diffuse =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Diffuse.rgb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saturate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(light,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#ifdef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USING_DIRECTIONAL_LIGHT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atten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1.0;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#else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lightDist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_WorldSpaceLightPos0.xyz -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atten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1.0/(1.0+5*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lightDist,lightDist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#endif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(diffuse *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atten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1.0);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FallBack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"Diffuse"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B4360A-72D8-4FA4-BD94-4C5F8500C3E8}"/>
              </a:ext>
            </a:extLst>
          </p:cNvPr>
          <p:cNvSpPr txBox="1"/>
          <p:nvPr/>
        </p:nvSpPr>
        <p:spPr>
          <a:xfrm>
            <a:off x="4993146" y="2276795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MultiLambert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3E1E32-0250-4021-8E9C-C1EE8514F7A8}"/>
              </a:ext>
            </a:extLst>
          </p:cNvPr>
          <p:cNvSpPr txBox="1"/>
          <p:nvPr/>
        </p:nvSpPr>
        <p:spPr>
          <a:xfrm>
            <a:off x="7425189" y="2439556"/>
            <a:ext cx="18796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"GS202/Lesson2/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MultiBlinnPhong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Properties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"Main Color"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(1,1,1,1)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_Specular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"Specular Color"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(1,1,1,1)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"Main 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Tex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"white"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_Gloss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"Gloss"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Range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(0,200)) = 100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SubShader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Tags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LightMode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ForwardBase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multi_compile_fwdbase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Lighting.cginc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AutoLight.cginc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_Color;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MainTex_ST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_Diffuse;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_Specular;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_Gloss;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a2v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vertex : 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normal : NORMAL;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texcoord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 : SV_POSITION;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TEXCOORD1;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float2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TEXCOORD2;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vert(a2v a)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o;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unity_ObjectToWorld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TRANSFORM_TEX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a.texcoord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o;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(v2f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SV_TARGET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UnityWorldSpaceLightDir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albedo = _Color *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texColor.rgb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ambient = albedo *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UNITY_LIGHTMODEL_AMBIENT.xyz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diffuse = _LightColor0.rgb * albedo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max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(0, 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UnityWorldSpaceViewDir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halfDir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+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specular = _LightColor0.rgb *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Specular.rgb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pow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max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(0, 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halfDir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)), _Gloss);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atten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1.0;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(0, 0, 0, 1.0);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(ambient + (diffuse + specular) *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atten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1.0);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Pass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Tags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LightMode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ForwardAdd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Blend One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One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CGPROGRAM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multi_compile_fwdadd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vertex vert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#pragma fragment frag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Lighting.cginc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#include "</a:t>
            </a:r>
            <a:r>
              <a:rPr lang="en-US" altLang="zh-CN" sz="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AutoLight.cginc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_Color;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sampler2D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MainTex_ST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_Diffuse;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_Specular;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_Gloss;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a2v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vertex : 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normal : NORMAL;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texcoord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 v2f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 : SV_POSITION;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TEXCOORD1;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float2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: TEXCOORD2;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};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v2f vert(a2v a)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v2f o;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UnityObjectToClipPos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UnityObjectToWorldNormal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a.normal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unity_ObjectToWorld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a.vertex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o.uv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TRANSFORM_TEX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a.texcoord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o;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frag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(v2f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SV_TARGET {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UnityWorldSpaceLightDir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#ifdef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USING_DIRECTIONAL_LIGHT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atten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1.0;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#else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lightCoord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unity_WorldToLight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float4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1)).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xyz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atten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(_LightTexture0,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lightCoord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lightCoord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rr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).UNITY_ATTEN_CHANNEL;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#endif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texColor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tex2D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(_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MainTex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i.uv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albedo = _Color *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texColor.rgb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diffuse = _LightColor0.rgb * albedo *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max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(0, 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lightDir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worldNormal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fixed3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altLang="zh-CN" sz="200" b="0" dirty="0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normalize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451A5"/>
                </a:solidFill>
                <a:effectLst/>
                <a:latin typeface="Fira Code" panose="020B0809050000020004" pitchFamily="49" charset="0"/>
              </a:rPr>
              <a:t>UnityWorldSpaceViewDir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i.worldPos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</a:p>
          <a:p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               return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fixed4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((diffuse) * </a:t>
            </a:r>
            <a:r>
              <a:rPr lang="en-US" altLang="zh-CN" sz="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atten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1.0);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ENDCG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Fallback</a:t>
            </a:r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20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"Specular"</a:t>
            </a:r>
            <a:endParaRPr lang="en-US" altLang="zh-CN" sz="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BB1B8F5-3E6C-4916-AE75-087F61A41F42}"/>
              </a:ext>
            </a:extLst>
          </p:cNvPr>
          <p:cNvSpPr txBox="1"/>
          <p:nvPr/>
        </p:nvSpPr>
        <p:spPr>
          <a:xfrm>
            <a:off x="7425188" y="2070224"/>
            <a:ext cx="243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MultiBlinnPhong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572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20B7A6-0A99-4AA9-8865-D323CC695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 For Listening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BED0584-F1BD-4307-A395-C66D65944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0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256B6-81F0-4A63-A477-F75A4136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9E1098-BE60-4AA1-AAA0-08D8C9045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2458121"/>
            <a:ext cx="4906205" cy="3813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EE8401-ADD3-472F-9453-FD58D54E7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87" y="2458121"/>
            <a:ext cx="5157573" cy="381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0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5A4BC-B863-4102-87D5-9754E9FD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63A495-F013-4A4C-B6A0-DB59904C36FC}"/>
              </a:ext>
            </a:extLst>
          </p:cNvPr>
          <p:cNvGrpSpPr/>
          <p:nvPr/>
        </p:nvGrpSpPr>
        <p:grpSpPr>
          <a:xfrm>
            <a:off x="856551" y="2555749"/>
            <a:ext cx="9231013" cy="2772162"/>
            <a:chOff x="926475" y="3674545"/>
            <a:chExt cx="9231013" cy="277216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F9059BC-862E-4E9A-86B8-464EDFA93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475" y="3674545"/>
              <a:ext cx="9231013" cy="277216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F9DA3BD-5B9A-4D9B-8F14-9F502329ECC3}"/>
                </a:ext>
              </a:extLst>
            </p:cNvPr>
            <p:cNvSpPr/>
            <p:nvPr/>
          </p:nvSpPr>
          <p:spPr>
            <a:xfrm>
              <a:off x="2813126" y="4337174"/>
              <a:ext cx="1764254" cy="12371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4E31AD-674F-4EF9-AEC7-4FEEA7375622}"/>
                </a:ext>
              </a:extLst>
            </p:cNvPr>
            <p:cNvSpPr/>
            <p:nvPr/>
          </p:nvSpPr>
          <p:spPr>
            <a:xfrm>
              <a:off x="7220175" y="4337174"/>
              <a:ext cx="1764254" cy="12371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997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B4BCD-B5AA-4951-8F19-CDCFD69D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E1DD-2F98-47A7-861A-707021E5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6A1D88-3A1C-4BBA-B5CE-6FAA20624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18" y="1875175"/>
            <a:ext cx="7969289" cy="326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3953"/>
      </p:ext>
    </p:extLst>
  </p:cSld>
  <p:clrMapOvr>
    <a:masterClrMapping/>
  </p:clrMapOvr>
</p:sld>
</file>

<file path=ppt/theme/theme1.xml><?xml version="1.0" encoding="utf-8"?>
<a:theme xmlns:a="http://schemas.openxmlformats.org/drawingml/2006/main" name="风景">
  <a:themeElements>
    <a:clrScheme name="风景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风景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风景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风景</Template>
  <TotalTime>2607</TotalTime>
  <Words>8175</Words>
  <Application>Microsoft Office PowerPoint</Application>
  <PresentationFormat>宽屏</PresentationFormat>
  <Paragraphs>667</Paragraphs>
  <Slides>67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8" baseType="lpstr">
      <vt:lpstr>Menlo</vt:lpstr>
      <vt:lpstr>等线</vt:lpstr>
      <vt:lpstr>Arial</vt:lpstr>
      <vt:lpstr>Bahnschrift SemiBold Condensed</vt:lpstr>
      <vt:lpstr>Bell MT</vt:lpstr>
      <vt:lpstr>Cambria Math</vt:lpstr>
      <vt:lpstr>Century Schoolbook</vt:lpstr>
      <vt:lpstr>Fira Code</vt:lpstr>
      <vt:lpstr>Wingdings</vt:lpstr>
      <vt:lpstr>Wingdings 2</vt:lpstr>
      <vt:lpstr>风景</vt:lpstr>
      <vt:lpstr>Shader – Lighting</vt:lpstr>
      <vt:lpstr>废话</vt:lpstr>
      <vt:lpstr>参考</vt:lpstr>
      <vt:lpstr>Lighting Model</vt:lpstr>
      <vt:lpstr>着色的三个要素</vt:lpstr>
      <vt:lpstr>环境光</vt:lpstr>
      <vt:lpstr>环境光</vt:lpstr>
      <vt:lpstr>环境光</vt:lpstr>
      <vt:lpstr>环境光</vt:lpstr>
      <vt:lpstr>环境光</vt:lpstr>
      <vt:lpstr>Setting : AMBIENT</vt:lpstr>
      <vt:lpstr>漫反射</vt:lpstr>
      <vt:lpstr>漫反射</vt:lpstr>
      <vt:lpstr>高光反射</vt:lpstr>
      <vt:lpstr>实践 – 光照的实现</vt:lpstr>
      <vt:lpstr>前向渲染中的光照变量</vt:lpstr>
      <vt:lpstr>Lambert</vt:lpstr>
      <vt:lpstr>Lambert</vt:lpstr>
      <vt:lpstr>Lambert</vt:lpstr>
      <vt:lpstr>Blinn-Phong</vt:lpstr>
      <vt:lpstr>Blinn-Phong</vt:lpstr>
      <vt:lpstr>Blinn-Phong</vt:lpstr>
      <vt:lpstr>Unity的渲染路径</vt:lpstr>
      <vt:lpstr>前向渲染</vt:lpstr>
      <vt:lpstr>光源的重要性</vt:lpstr>
      <vt:lpstr>光源的重要性</vt:lpstr>
      <vt:lpstr>光源的重要性</vt:lpstr>
      <vt:lpstr>两类Pass</vt:lpstr>
      <vt:lpstr>延迟渲染</vt:lpstr>
      <vt:lpstr>PowerPoint 演示文稿</vt:lpstr>
      <vt:lpstr>PowerPoint 演示文稿</vt:lpstr>
      <vt:lpstr>延迟渲染</vt:lpstr>
      <vt:lpstr>Unity的光源</vt:lpstr>
      <vt:lpstr>光源的类型</vt:lpstr>
      <vt:lpstr>点光源</vt:lpstr>
      <vt:lpstr>衰减</vt:lpstr>
      <vt:lpstr>聚光灯</vt:lpstr>
      <vt:lpstr>平行光</vt:lpstr>
      <vt:lpstr>面光源</vt:lpstr>
      <vt:lpstr>Light Modes</vt:lpstr>
      <vt:lpstr>Cookie</vt:lpstr>
      <vt:lpstr>实践：多光源光照</vt:lpstr>
      <vt:lpstr>LightMode Tag</vt:lpstr>
      <vt:lpstr>multi_compile</vt:lpstr>
      <vt:lpstr>PowerPoint 演示文稿</vt:lpstr>
      <vt:lpstr>PowerPoint 演示文稿</vt:lpstr>
      <vt:lpstr>UnityCG.cginc</vt:lpstr>
      <vt:lpstr>WorldSpaceLightDir</vt:lpstr>
      <vt:lpstr>ObjectSpaceLightDir</vt:lpstr>
      <vt:lpstr>ViewDir</vt:lpstr>
      <vt:lpstr>Shade4PointsLight</vt:lpstr>
      <vt:lpstr>Shade4PointsLight</vt:lpstr>
      <vt:lpstr>VertexLit</vt:lpstr>
      <vt:lpstr>ShadeVertexLightsFull</vt:lpstr>
      <vt:lpstr>ShadeVertexLightsFull</vt:lpstr>
      <vt:lpstr>聚光灯的衰减</vt:lpstr>
      <vt:lpstr>聚光灯的衰减</vt:lpstr>
      <vt:lpstr>扩展&amp;作业</vt:lpstr>
      <vt:lpstr>Shading</vt:lpstr>
      <vt:lpstr>Half Lambert</vt:lpstr>
      <vt:lpstr>Phong</vt:lpstr>
      <vt:lpstr>多光源Blinn-Phong</vt:lpstr>
      <vt:lpstr>Spherical Harmonics</vt:lpstr>
      <vt:lpstr>Reference / Materials</vt:lpstr>
      <vt:lpstr>References/Materials</vt:lpstr>
      <vt:lpstr>附录 所用shader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System —— Hanabi</dc:title>
  <dc:creator>hlq153@163.com</dc:creator>
  <cp:lastModifiedBy>hlq153@163.com</cp:lastModifiedBy>
  <cp:revision>116</cp:revision>
  <dcterms:created xsi:type="dcterms:W3CDTF">2021-02-22T12:54:06Z</dcterms:created>
  <dcterms:modified xsi:type="dcterms:W3CDTF">2021-07-24T12:13:21Z</dcterms:modified>
</cp:coreProperties>
</file>